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8" r:id="rId3"/>
    <p:sldId id="299" r:id="rId4"/>
    <p:sldId id="302" r:id="rId5"/>
    <p:sldId id="303" r:id="rId6"/>
    <p:sldId id="330" r:id="rId7"/>
    <p:sldId id="379" r:id="rId8"/>
    <p:sldId id="380" r:id="rId9"/>
    <p:sldId id="338" r:id="rId10"/>
    <p:sldId id="339" r:id="rId11"/>
    <p:sldId id="340" r:id="rId12"/>
    <p:sldId id="357" r:id="rId13"/>
    <p:sldId id="369" r:id="rId14"/>
    <p:sldId id="370" r:id="rId15"/>
    <p:sldId id="371" r:id="rId16"/>
    <p:sldId id="331" r:id="rId17"/>
    <p:sldId id="341" r:id="rId18"/>
    <p:sldId id="377" r:id="rId19"/>
    <p:sldId id="378" r:id="rId20"/>
    <p:sldId id="360" r:id="rId21"/>
    <p:sldId id="361" r:id="rId22"/>
    <p:sldId id="363" r:id="rId23"/>
    <p:sldId id="343" r:id="rId24"/>
    <p:sldId id="353" r:id="rId25"/>
    <p:sldId id="354" r:id="rId26"/>
    <p:sldId id="385" r:id="rId27"/>
    <p:sldId id="345" r:id="rId28"/>
    <p:sldId id="355" r:id="rId29"/>
    <p:sldId id="386" r:id="rId30"/>
    <p:sldId id="364" r:id="rId31"/>
    <p:sldId id="373" r:id="rId32"/>
    <p:sldId id="374" r:id="rId33"/>
    <p:sldId id="347" r:id="rId34"/>
    <p:sldId id="372" r:id="rId35"/>
    <p:sldId id="356" r:id="rId36"/>
    <p:sldId id="349" r:id="rId37"/>
    <p:sldId id="367" r:id="rId38"/>
    <p:sldId id="368" r:id="rId39"/>
    <p:sldId id="351" r:id="rId40"/>
    <p:sldId id="352" r:id="rId41"/>
    <p:sldId id="31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B"/>
    <a:srgbClr val="495883"/>
    <a:srgbClr val="56689C"/>
    <a:srgbClr val="5A6DA4"/>
    <a:srgbClr val="5B6EA3"/>
    <a:srgbClr val="6577AB"/>
    <a:srgbClr val="3333FF"/>
    <a:srgbClr val="A1ABCB"/>
    <a:srgbClr val="6B7CAD"/>
    <a:srgbClr val="B7BFD7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6" autoAdjust="0"/>
    <p:restoredTop sz="94654" autoAdjust="0"/>
  </p:normalViewPr>
  <p:slideViewPr>
    <p:cSldViewPr>
      <p:cViewPr>
        <p:scale>
          <a:sx n="100" d="100"/>
          <a:sy n="100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9.xlsx"/><Relationship Id="rId1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6.7368261659600304E-2"/>
          <c:y val="4.7566610991807895E-2"/>
          <c:w val="0.88171714112658961"/>
          <c:h val="0.8052749194702936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Liberal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diamond"/>
            <c:size val="7"/>
          </c:marker>
          <c:cat>
            <c:strRef>
              <c:f>Sheet1!$B$1:$AQ$1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Sheet1!$B$2:$AQ$2</c:f>
              <c:numCache>
                <c:formatCode>0.0</c:formatCode>
                <c:ptCount val="42"/>
                <c:pt idx="0">
                  <c:v>35.706381276370401</c:v>
                </c:pt>
                <c:pt idx="1">
                  <c:v>37.9</c:v>
                </c:pt>
                <c:pt idx="2">
                  <c:v>35</c:v>
                </c:pt>
                <c:pt idx="3">
                  <c:v>34.4</c:v>
                </c:pt>
                <c:pt idx="4">
                  <c:v>30.3</c:v>
                </c:pt>
                <c:pt idx="5">
                  <c:v>30.6</c:v>
                </c:pt>
                <c:pt idx="6">
                  <c:v>27.5</c:v>
                </c:pt>
                <c:pt idx="7">
                  <c:v>26.3</c:v>
                </c:pt>
                <c:pt idx="8">
                  <c:v>24.8</c:v>
                </c:pt>
                <c:pt idx="9">
                  <c:v>23.8</c:v>
                </c:pt>
                <c:pt idx="10">
                  <c:v>21</c:v>
                </c:pt>
                <c:pt idx="11">
                  <c:v>19.2</c:v>
                </c:pt>
                <c:pt idx="12">
                  <c:v>20.2</c:v>
                </c:pt>
                <c:pt idx="13">
                  <c:v>20.9</c:v>
                </c:pt>
                <c:pt idx="14">
                  <c:v>21.3</c:v>
                </c:pt>
                <c:pt idx="15">
                  <c:v>22.4</c:v>
                </c:pt>
                <c:pt idx="16">
                  <c:v>23.4</c:v>
                </c:pt>
                <c:pt idx="17">
                  <c:v>23.8</c:v>
                </c:pt>
                <c:pt idx="18">
                  <c:v>23.7</c:v>
                </c:pt>
                <c:pt idx="19">
                  <c:v>23.3</c:v>
                </c:pt>
                <c:pt idx="20">
                  <c:v>24.6</c:v>
                </c:pt>
                <c:pt idx="21">
                  <c:v>25.9</c:v>
                </c:pt>
                <c:pt idx="22">
                  <c:v>27.4</c:v>
                </c:pt>
                <c:pt idx="23">
                  <c:v>26.6</c:v>
                </c:pt>
                <c:pt idx="24">
                  <c:v>24.5</c:v>
                </c:pt>
                <c:pt idx="25">
                  <c:v>22.9</c:v>
                </c:pt>
                <c:pt idx="26">
                  <c:v>22.8</c:v>
                </c:pt>
                <c:pt idx="27">
                  <c:v>23.1</c:v>
                </c:pt>
                <c:pt idx="28">
                  <c:v>23.3</c:v>
                </c:pt>
                <c:pt idx="29">
                  <c:v>23.6</c:v>
                </c:pt>
                <c:pt idx="30">
                  <c:v>24.8</c:v>
                </c:pt>
                <c:pt idx="31">
                  <c:v>26.9</c:v>
                </c:pt>
                <c:pt idx="32">
                  <c:v>25.3</c:v>
                </c:pt>
                <c:pt idx="33">
                  <c:v>24.2</c:v>
                </c:pt>
                <c:pt idx="34">
                  <c:v>26.1</c:v>
                </c:pt>
                <c:pt idx="35">
                  <c:v>27.1</c:v>
                </c:pt>
                <c:pt idx="36">
                  <c:v>28.4</c:v>
                </c:pt>
                <c:pt idx="37">
                  <c:v>29.3</c:v>
                </c:pt>
                <c:pt idx="38">
                  <c:v>31</c:v>
                </c:pt>
                <c:pt idx="39">
                  <c:v>29</c:v>
                </c:pt>
                <c:pt idx="40">
                  <c:v>27.3</c:v>
                </c:pt>
                <c:pt idx="41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Conservative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C00000"/>
              </a:solidFill>
            </c:spPr>
          </c:marker>
          <c:cat>
            <c:strRef>
              <c:f>Sheet1!$B$1:$AQ$1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Sheet1!$B$3:$AQ$3</c:f>
              <c:numCache>
                <c:formatCode>0.0</c:formatCode>
                <c:ptCount val="42"/>
                <c:pt idx="0">
                  <c:v>17.320638127637039</c:v>
                </c:pt>
                <c:pt idx="1">
                  <c:v>14.5</c:v>
                </c:pt>
                <c:pt idx="2">
                  <c:v>15.7</c:v>
                </c:pt>
                <c:pt idx="3">
                  <c:v>14.4</c:v>
                </c:pt>
                <c:pt idx="4">
                  <c:v>14.4</c:v>
                </c:pt>
                <c:pt idx="5">
                  <c:v>15</c:v>
                </c:pt>
                <c:pt idx="6">
                  <c:v>16.399999999999999</c:v>
                </c:pt>
                <c:pt idx="7">
                  <c:v>16.899999999999999</c:v>
                </c:pt>
                <c:pt idx="8">
                  <c:v>17.5</c:v>
                </c:pt>
                <c:pt idx="9">
                  <c:v>17.600000000000001</c:v>
                </c:pt>
                <c:pt idx="10">
                  <c:v>19</c:v>
                </c:pt>
                <c:pt idx="11">
                  <c:v>21.5</c:v>
                </c:pt>
                <c:pt idx="12">
                  <c:v>20</c:v>
                </c:pt>
                <c:pt idx="13">
                  <c:v>19</c:v>
                </c:pt>
                <c:pt idx="14">
                  <c:v>20.6</c:v>
                </c:pt>
                <c:pt idx="15">
                  <c:v>21.3</c:v>
                </c:pt>
                <c:pt idx="16">
                  <c:v>20.6</c:v>
                </c:pt>
                <c:pt idx="17">
                  <c:v>19.600000000000001</c:v>
                </c:pt>
                <c:pt idx="18">
                  <c:v>21.5</c:v>
                </c:pt>
                <c:pt idx="19">
                  <c:v>22.7</c:v>
                </c:pt>
                <c:pt idx="20">
                  <c:v>20.6</c:v>
                </c:pt>
                <c:pt idx="21">
                  <c:v>20.6</c:v>
                </c:pt>
                <c:pt idx="22">
                  <c:v>19.5</c:v>
                </c:pt>
                <c:pt idx="23">
                  <c:v>22.1</c:v>
                </c:pt>
                <c:pt idx="24">
                  <c:v>22.3</c:v>
                </c:pt>
                <c:pt idx="25">
                  <c:v>21.8</c:v>
                </c:pt>
                <c:pt idx="26">
                  <c:v>22</c:v>
                </c:pt>
                <c:pt idx="27">
                  <c:v>21</c:v>
                </c:pt>
                <c:pt idx="28">
                  <c:v>19.899999999999999</c:v>
                </c:pt>
                <c:pt idx="29">
                  <c:v>19.3</c:v>
                </c:pt>
                <c:pt idx="30">
                  <c:v>18.899999999999999</c:v>
                </c:pt>
                <c:pt idx="31">
                  <c:v>19.100000000000001</c:v>
                </c:pt>
                <c:pt idx="32">
                  <c:v>20</c:v>
                </c:pt>
                <c:pt idx="33">
                  <c:v>21.1</c:v>
                </c:pt>
                <c:pt idx="34">
                  <c:v>21.9</c:v>
                </c:pt>
                <c:pt idx="35">
                  <c:v>22.6</c:v>
                </c:pt>
                <c:pt idx="36">
                  <c:v>23.9</c:v>
                </c:pt>
                <c:pt idx="37">
                  <c:v>23.1</c:v>
                </c:pt>
                <c:pt idx="38">
                  <c:v>20.7</c:v>
                </c:pt>
                <c:pt idx="39">
                  <c:v>21.8</c:v>
                </c:pt>
                <c:pt idx="40">
                  <c:v>21.7</c:v>
                </c:pt>
                <c:pt idx="41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Middle of the road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cat>
            <c:strRef>
              <c:f>Sheet1!$B$1:$AQ$1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strCache>
            </c:strRef>
          </c:cat>
          <c:val>
            <c:numRef>
              <c:f>Sheet1!$B$4:$AQ$4</c:f>
              <c:numCache>
                <c:formatCode>0.0</c:formatCode>
                <c:ptCount val="42"/>
                <c:pt idx="0">
                  <c:v>43.359097319357353</c:v>
                </c:pt>
                <c:pt idx="1">
                  <c:v>44.1</c:v>
                </c:pt>
                <c:pt idx="2">
                  <c:v>46</c:v>
                </c:pt>
                <c:pt idx="3">
                  <c:v>48.7</c:v>
                </c:pt>
                <c:pt idx="4">
                  <c:v>52.6</c:v>
                </c:pt>
                <c:pt idx="5">
                  <c:v>52</c:v>
                </c:pt>
                <c:pt idx="6">
                  <c:v>53.4</c:v>
                </c:pt>
                <c:pt idx="7">
                  <c:v>54.4</c:v>
                </c:pt>
                <c:pt idx="8">
                  <c:v>55.4</c:v>
                </c:pt>
                <c:pt idx="9">
                  <c:v>56</c:v>
                </c:pt>
                <c:pt idx="10">
                  <c:v>57.3</c:v>
                </c:pt>
                <c:pt idx="11">
                  <c:v>56.8</c:v>
                </c:pt>
                <c:pt idx="12">
                  <c:v>57</c:v>
                </c:pt>
                <c:pt idx="13">
                  <c:v>57.2</c:v>
                </c:pt>
                <c:pt idx="14">
                  <c:v>55</c:v>
                </c:pt>
                <c:pt idx="15">
                  <c:v>53.1</c:v>
                </c:pt>
                <c:pt idx="16">
                  <c:v>52.9</c:v>
                </c:pt>
                <c:pt idx="17">
                  <c:v>53.1</c:v>
                </c:pt>
                <c:pt idx="18">
                  <c:v>51</c:v>
                </c:pt>
                <c:pt idx="19">
                  <c:v>50.7</c:v>
                </c:pt>
                <c:pt idx="20">
                  <c:v>51.7</c:v>
                </c:pt>
                <c:pt idx="21">
                  <c:v>50.3</c:v>
                </c:pt>
                <c:pt idx="22">
                  <c:v>49.4</c:v>
                </c:pt>
                <c:pt idx="23">
                  <c:v>47.4</c:v>
                </c:pt>
                <c:pt idx="24">
                  <c:v>49.4</c:v>
                </c:pt>
                <c:pt idx="25">
                  <c:v>51.3</c:v>
                </c:pt>
                <c:pt idx="26">
                  <c:v>51</c:v>
                </c:pt>
                <c:pt idx="27">
                  <c:v>52</c:v>
                </c:pt>
                <c:pt idx="28">
                  <c:v>53.1</c:v>
                </c:pt>
                <c:pt idx="29">
                  <c:v>53.4</c:v>
                </c:pt>
                <c:pt idx="30">
                  <c:v>51.9</c:v>
                </c:pt>
                <c:pt idx="31">
                  <c:v>49.5</c:v>
                </c:pt>
                <c:pt idx="32">
                  <c:v>50.8</c:v>
                </c:pt>
                <c:pt idx="33">
                  <c:v>50.3</c:v>
                </c:pt>
                <c:pt idx="34">
                  <c:v>46.4</c:v>
                </c:pt>
                <c:pt idx="35">
                  <c:v>45</c:v>
                </c:pt>
                <c:pt idx="36">
                  <c:v>43.3</c:v>
                </c:pt>
                <c:pt idx="37">
                  <c:v>43.4</c:v>
                </c:pt>
                <c:pt idx="38">
                  <c:v>43.3</c:v>
                </c:pt>
                <c:pt idx="39">
                  <c:v>44.4</c:v>
                </c:pt>
                <c:pt idx="40">
                  <c:v>46.4</c:v>
                </c:pt>
                <c:pt idx="41">
                  <c:v>47.4</c:v>
                </c:pt>
              </c:numCache>
            </c:numRef>
          </c:val>
        </c:ser>
        <c:marker val="1"/>
        <c:axId val="92468352"/>
        <c:axId val="92967680"/>
      </c:lineChart>
      <c:catAx>
        <c:axId val="924683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495883"/>
                </a:solidFill>
              </a:defRPr>
            </a:pPr>
            <a:endParaRPr lang="en-US"/>
          </a:p>
        </c:txPr>
        <c:crossAx val="92967680"/>
        <c:crosses val="autoZero"/>
        <c:auto val="1"/>
        <c:lblAlgn val="ctr"/>
        <c:lblOffset val="100"/>
        <c:tickLblSkip val="2"/>
      </c:catAx>
      <c:valAx>
        <c:axId val="92967680"/>
        <c:scaling>
          <c:orientation val="minMax"/>
          <c:max val="7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495883"/>
                    </a:solidFill>
                  </a:defRPr>
                </a:pPr>
                <a:r>
                  <a:rPr lang="en-US">
                    <a:solidFill>
                      <a:srgbClr val="495883"/>
                    </a:solidFill>
                  </a:rPr>
                  <a:t>% of Students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rgbClr val="495883"/>
                </a:solidFill>
              </a:defRPr>
            </a:pPr>
            <a:endParaRPr lang="en-US"/>
          </a:p>
        </c:txPr>
        <c:crossAx val="9246835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5477124183006544"/>
          <c:y val="2.1474588403720273E-5"/>
          <c:w val="0.67006410256410343"/>
          <c:h val="0.24339877278853655"/>
        </c:manualLayout>
      </c:layout>
      <c:txPr>
        <a:bodyPr/>
        <a:lstStyle/>
        <a:p>
          <a:pPr>
            <a:defRPr sz="1200">
              <a:solidFill>
                <a:srgbClr val="495883"/>
              </a:solidFill>
            </a:defRPr>
          </a:pPr>
          <a:endParaRPr lang="en-US"/>
        </a:p>
      </c:txPr>
    </c:legend>
    <c:plotVisOnly val="1"/>
  </c:chart>
  <c:spPr>
    <a:solidFill>
      <a:prstClr val="white">
        <a:alpha val="93000"/>
      </a:prstClr>
    </a:solidFill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6054916212396568E-2"/>
          <c:y val="3.8149101554613402E-2"/>
          <c:w val="0.88472617605491621"/>
          <c:h val="0.8322249141934197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Took notes during class (frequently)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Sheet1!$B$1:$Z$1</c:f>
              <c:strCach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21" formatCode="0.0">
                  <c:v>65.8</c:v>
                </c:pt>
                <c:pt idx="22" formatCode="0.0">
                  <c:v>66.5</c:v>
                </c:pt>
                <c:pt idx="23" formatCode="0.0">
                  <c:v>67</c:v>
                </c:pt>
                <c:pt idx="24" formatCode="0.0">
                  <c:v>69.2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6+ Hours Per Week Studying/Homework</c:v>
                </c:pt>
              </c:strCache>
            </c:strRef>
          </c:tx>
          <c:cat>
            <c:strRef>
              <c:f>Sheet1!$B$1:$Z$1</c:f>
              <c:strCach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strCache>
            </c:strRef>
          </c:cat>
          <c:val>
            <c:numRef>
              <c:f>Sheet1!$B$3:$Z$3</c:f>
              <c:numCache>
                <c:formatCode>0.0</c:formatCode>
                <c:ptCount val="25"/>
                <c:pt idx="0">
                  <c:v>47</c:v>
                </c:pt>
                <c:pt idx="1">
                  <c:v>44.9</c:v>
                </c:pt>
                <c:pt idx="2">
                  <c:v>46.1</c:v>
                </c:pt>
                <c:pt idx="3">
                  <c:v>44.8</c:v>
                </c:pt>
                <c:pt idx="4">
                  <c:v>43.1</c:v>
                </c:pt>
                <c:pt idx="5">
                  <c:v>42.4</c:v>
                </c:pt>
                <c:pt idx="6">
                  <c:v>38.700000000000003</c:v>
                </c:pt>
                <c:pt idx="7">
                  <c:v>41.7</c:v>
                </c:pt>
                <c:pt idx="8">
                  <c:v>39.700000000000003</c:v>
                </c:pt>
                <c:pt idx="9">
                  <c:v>39.9</c:v>
                </c:pt>
                <c:pt idx="10">
                  <c:v>39.300000000000004</c:v>
                </c:pt>
                <c:pt idx="11">
                  <c:v>38.200000000000003</c:v>
                </c:pt>
                <c:pt idx="12">
                  <c:v>36.800000000000004</c:v>
                </c:pt>
                <c:pt idx="13">
                  <c:v>36</c:v>
                </c:pt>
                <c:pt idx="14">
                  <c:v>34.9</c:v>
                </c:pt>
                <c:pt idx="15">
                  <c:v>33.4</c:v>
                </c:pt>
                <c:pt idx="16">
                  <c:v>34</c:v>
                </c:pt>
                <c:pt idx="17">
                  <c:v>34.300000000000004</c:v>
                </c:pt>
                <c:pt idx="18">
                  <c:v>31.9</c:v>
                </c:pt>
                <c:pt idx="19">
                  <c:v>32.800000000000004</c:v>
                </c:pt>
                <c:pt idx="20">
                  <c:v>33.800000000000004</c:v>
                </c:pt>
                <c:pt idx="21">
                  <c:v>36.4</c:v>
                </c:pt>
                <c:pt idx="22">
                  <c:v>34.700000000000003</c:v>
                </c:pt>
                <c:pt idx="23">
                  <c:v>37.300000000000004</c:v>
                </c:pt>
                <c:pt idx="24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Took 5+ AP Courses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Sheet1!$B$1:$Z$1</c:f>
              <c:strCach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19">
                  <c:v>14.9</c:v>
                </c:pt>
                <c:pt idx="20">
                  <c:v>16.8</c:v>
                </c:pt>
                <c:pt idx="22">
                  <c:v>18.7</c:v>
                </c:pt>
                <c:pt idx="24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Took 5+ AP Exams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FF0000"/>
              </a:solidFill>
            </c:spPr>
          </c:marker>
          <c:cat>
            <c:strRef>
              <c:f>Sheet1!$B$1:$Z$1</c:f>
              <c:strCach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strCache>
            </c:strRef>
          </c:cat>
          <c:val>
            <c:numRef>
              <c:f>Sheet1!$B$5:$Z$5</c:f>
              <c:numCache>
                <c:formatCode>General</c:formatCode>
                <c:ptCount val="25"/>
                <c:pt idx="19">
                  <c:v>11.4</c:v>
                </c:pt>
                <c:pt idx="20">
                  <c:v>13.6</c:v>
                </c:pt>
                <c:pt idx="22">
                  <c:v>15.5</c:v>
                </c:pt>
                <c:pt idx="24">
                  <c:v>18.899999999999999</c:v>
                </c:pt>
              </c:numCache>
            </c:numRef>
          </c:val>
        </c:ser>
        <c:marker val="1"/>
        <c:axId val="98333440"/>
        <c:axId val="98335360"/>
      </c:lineChart>
      <c:catAx>
        <c:axId val="98333440"/>
        <c:scaling>
          <c:orientation val="minMax"/>
        </c:scaling>
        <c:axPos val="b"/>
        <c:tickLblPos val="nextTo"/>
        <c:crossAx val="98335360"/>
        <c:crosses val="autoZero"/>
        <c:auto val="1"/>
        <c:lblAlgn val="ctr"/>
        <c:lblOffset val="100"/>
        <c:tickLblSkip val="2"/>
      </c:catAx>
      <c:valAx>
        <c:axId val="98335360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98333440"/>
        <c:crosses val="autoZero"/>
        <c:crossBetween val="between"/>
      </c:valAx>
      <c:spPr>
        <a:solidFill>
          <a:prstClr val="white"/>
        </a:solidFill>
      </c:spPr>
    </c:plotArea>
    <c:legend>
      <c:legendPos val="r"/>
      <c:layout>
        <c:manualLayout>
          <c:xMode val="edge"/>
          <c:yMode val="edge"/>
          <c:x val="0.12996913580246997"/>
          <c:y val="6.0492125984251993E-2"/>
          <c:w val="0.32373456790123517"/>
          <c:h val="0.36299010700585593"/>
        </c:manualLayout>
      </c:layout>
      <c:txPr>
        <a:bodyPr/>
        <a:lstStyle/>
        <a:p>
          <a:pPr>
            <a:defRPr sz="1000"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897975624334085E-2"/>
          <c:y val="0.109525026476954"/>
          <c:w val="0.86190301707336259"/>
          <c:h val="0.8099242528894430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Discussing course content with students outside of class</c:v>
                </c:pt>
              </c:strCache>
            </c:strRef>
          </c:tx>
          <c:spPr>
            <a:ln w="41275"/>
          </c:spPr>
          <c:dLbls>
            <c:dLblPos val="t"/>
            <c:showVal val="1"/>
          </c:dLbls>
          <c:cat>
            <c:strRef>
              <c:f>Sheet1!$B$1:$E$1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46.9</c:v>
                </c:pt>
                <c:pt idx="1">
                  <c:v>46.5</c:v>
                </c:pt>
                <c:pt idx="2">
                  <c:v>46.9</c:v>
                </c:pt>
                <c:pt idx="3">
                  <c:v>48.8</c:v>
                </c:pt>
              </c:numCache>
            </c:numRef>
          </c:val>
        </c:ser>
        <c:dLbls>
          <c:showVal val="1"/>
        </c:dLbls>
        <c:marker val="1"/>
        <c:axId val="98832384"/>
        <c:axId val="98833920"/>
      </c:lineChart>
      <c:catAx>
        <c:axId val="98832384"/>
        <c:scaling>
          <c:orientation val="minMax"/>
        </c:scaling>
        <c:axPos val="b"/>
        <c:tickLblPos val="nextTo"/>
        <c:crossAx val="98833920"/>
        <c:crosses val="autoZero"/>
        <c:auto val="1"/>
        <c:lblAlgn val="ctr"/>
        <c:lblOffset val="100"/>
      </c:catAx>
      <c:valAx>
        <c:axId val="98833920"/>
        <c:scaling>
          <c:orientation val="minMax"/>
          <c:max val="50"/>
          <c:min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1.6501650165016538E-2"/>
              <c:y val="0.38875604365243832"/>
            </c:manualLayout>
          </c:layout>
        </c:title>
        <c:numFmt formatCode="0" sourceLinked="0"/>
        <c:tickLblPos val="nextTo"/>
        <c:crossAx val="98832384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5419197600299951E-2"/>
          <c:y val="4.0183246073298429E-2"/>
          <c:w val="0.89632445944256967"/>
          <c:h val="0.8606198210825762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Took at Least 1 AP Class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STEM Majors</c:v>
                </c:pt>
                <c:pt idx="1">
                  <c:v>Business Majors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77.3</c:v>
                </c:pt>
                <c:pt idx="1">
                  <c:v>66.400000000000006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Took 5 or More AP Classes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STEM Majors</c:v>
                </c:pt>
                <c:pt idx="1">
                  <c:v>Business Majors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28.1</c:v>
                </c:pt>
                <c:pt idx="1">
                  <c:v>17.7</c:v>
                </c:pt>
              </c:numCache>
            </c:numRef>
          </c:val>
        </c:ser>
        <c:axId val="98865536"/>
        <c:axId val="98867072"/>
      </c:barChart>
      <c:catAx>
        <c:axId val="98865536"/>
        <c:scaling>
          <c:orientation val="minMax"/>
        </c:scaling>
        <c:axPos val="b"/>
        <c:tickLblPos val="nextTo"/>
        <c:crossAx val="98867072"/>
        <c:crosses val="autoZero"/>
        <c:auto val="1"/>
        <c:lblAlgn val="ctr"/>
        <c:lblOffset val="100"/>
      </c:catAx>
      <c:valAx>
        <c:axId val="9886707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General" sourceLinked="1"/>
        <c:tickLblPos val="nextTo"/>
        <c:crossAx val="9886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81889763779715"/>
          <c:y val="5.1211942257217861E-2"/>
          <c:w val="0.25808586426696734"/>
          <c:h val="0.10708836395450565"/>
        </c:manualLayout>
      </c:layout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9.8911261092363506E-2"/>
          <c:y val="3.9358974358974376E-2"/>
          <c:w val="0.85319185101862494"/>
          <c:h val="0.8815397391732283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To be able to get a better job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>
                  <c:v>71.5</c:v>
                </c:pt>
                <c:pt idx="1">
                  <c:v>71.599999999999994</c:v>
                </c:pt>
                <c:pt idx="2">
                  <c:v>70.3</c:v>
                </c:pt>
                <c:pt idx="3">
                  <c:v>71.599999999999994</c:v>
                </c:pt>
                <c:pt idx="4">
                  <c:v>70.099999999999994</c:v>
                </c:pt>
                <c:pt idx="5">
                  <c:v>71.8</c:v>
                </c:pt>
                <c:pt idx="6">
                  <c:v>72.2</c:v>
                </c:pt>
                <c:pt idx="7">
                  <c:v>70.400000000000006</c:v>
                </c:pt>
                <c:pt idx="10">
                  <c:v>84.3</c:v>
                </c:pt>
                <c:pt idx="11">
                  <c:v>84.7</c:v>
                </c:pt>
                <c:pt idx="12">
                  <c:v>85.9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 learn more about things that interest me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13"/>
                <c:pt idx="0">
                  <c:v>74.7</c:v>
                </c:pt>
                <c:pt idx="1">
                  <c:v>76.599999999999994</c:v>
                </c:pt>
                <c:pt idx="2">
                  <c:v>77.8</c:v>
                </c:pt>
                <c:pt idx="3">
                  <c:v>77.5</c:v>
                </c:pt>
                <c:pt idx="4">
                  <c:v>76.900000000000006</c:v>
                </c:pt>
                <c:pt idx="5">
                  <c:v>76.8</c:v>
                </c:pt>
                <c:pt idx="6">
                  <c:v>77.7</c:v>
                </c:pt>
                <c:pt idx="7">
                  <c:v>76.8</c:v>
                </c:pt>
                <c:pt idx="10">
                  <c:v>82.7</c:v>
                </c:pt>
                <c:pt idx="11">
                  <c:v>82.8</c:v>
                </c:pt>
                <c:pt idx="12">
                  <c:v>82.9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 get training for a specific career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Sheet1!$B$4:$N$4</c:f>
              <c:numCache>
                <c:formatCode>0.0</c:formatCode>
                <c:ptCount val="13"/>
                <c:pt idx="0">
                  <c:v>71.599999999999994</c:v>
                </c:pt>
                <c:pt idx="1">
                  <c:v>71.8</c:v>
                </c:pt>
                <c:pt idx="2">
                  <c:v>71.3</c:v>
                </c:pt>
                <c:pt idx="3">
                  <c:v>71.099999999999994</c:v>
                </c:pt>
                <c:pt idx="4">
                  <c:v>70</c:v>
                </c:pt>
                <c:pt idx="5">
                  <c:v>74.599999999999994</c:v>
                </c:pt>
                <c:pt idx="6">
                  <c:v>69.400000000000006</c:v>
                </c:pt>
                <c:pt idx="7">
                  <c:v>69.2</c:v>
                </c:pt>
                <c:pt idx="11">
                  <c:v>77.599999999999994</c:v>
                </c:pt>
                <c:pt idx="12">
                  <c:v>77.599999999999994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 gain a general education and appreciation of ideas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Sheet1!$B$5:$N$5</c:f>
              <c:numCache>
                <c:formatCode>0.0</c:formatCode>
                <c:ptCount val="13"/>
                <c:pt idx="0">
                  <c:v>62.8</c:v>
                </c:pt>
                <c:pt idx="1">
                  <c:v>64.5</c:v>
                </c:pt>
                <c:pt idx="2">
                  <c:v>65.8</c:v>
                </c:pt>
                <c:pt idx="3">
                  <c:v>66</c:v>
                </c:pt>
                <c:pt idx="4">
                  <c:v>65.400000000000006</c:v>
                </c:pt>
                <c:pt idx="5">
                  <c:v>64.599999999999994</c:v>
                </c:pt>
                <c:pt idx="6">
                  <c:v>65.400000000000006</c:v>
                </c:pt>
                <c:pt idx="7">
                  <c:v>64.3</c:v>
                </c:pt>
                <c:pt idx="10">
                  <c:v>71.2</c:v>
                </c:pt>
                <c:pt idx="11">
                  <c:v>72.400000000000006</c:v>
                </c:pt>
                <c:pt idx="12">
                  <c:v>72.400000000000006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 be able to make more money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Sheet1!$B$6:$N$6</c:f>
              <c:numCache>
                <c:formatCode>0.0</c:formatCode>
                <c:ptCount val="13"/>
                <c:pt idx="0">
                  <c:v>69.3</c:v>
                </c:pt>
                <c:pt idx="1">
                  <c:v>70</c:v>
                </c:pt>
                <c:pt idx="2">
                  <c:v>69.8</c:v>
                </c:pt>
                <c:pt idx="3">
                  <c:v>70.5</c:v>
                </c:pt>
                <c:pt idx="4">
                  <c:v>69.400000000000006</c:v>
                </c:pt>
                <c:pt idx="5">
                  <c:v>70.099999999999994</c:v>
                </c:pt>
                <c:pt idx="6">
                  <c:v>71</c:v>
                </c:pt>
                <c:pt idx="7">
                  <c:v>69</c:v>
                </c:pt>
                <c:pt idx="10">
                  <c:v>72.5</c:v>
                </c:pt>
                <c:pt idx="11">
                  <c:v>71.2</c:v>
                </c:pt>
                <c:pt idx="12">
                  <c:v>71.7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 prepare myself for graduate or professional school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Sheet1!$B$7:$N$7</c:f>
              <c:numCache>
                <c:formatCode>0.0</c:formatCode>
                <c:ptCount val="13"/>
                <c:pt idx="0">
                  <c:v>56.2</c:v>
                </c:pt>
                <c:pt idx="1">
                  <c:v>56.9</c:v>
                </c:pt>
                <c:pt idx="2">
                  <c:v>57.4</c:v>
                </c:pt>
                <c:pt idx="3">
                  <c:v>57.8</c:v>
                </c:pt>
                <c:pt idx="4">
                  <c:v>57.4</c:v>
                </c:pt>
                <c:pt idx="5">
                  <c:v>56.7</c:v>
                </c:pt>
                <c:pt idx="6">
                  <c:v>58.1</c:v>
                </c:pt>
                <c:pt idx="7">
                  <c:v>57.7</c:v>
                </c:pt>
                <c:pt idx="11">
                  <c:v>60.2</c:v>
                </c:pt>
                <c:pt idx="12">
                  <c:v>61.4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To make me a more cultured person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Sheet1!$B$8:$N$8</c:f>
              <c:numCache>
                <c:formatCode>0.0</c:formatCode>
                <c:ptCount val="13"/>
                <c:pt idx="0">
                  <c:v>39.4</c:v>
                </c:pt>
                <c:pt idx="1">
                  <c:v>40.5</c:v>
                </c:pt>
                <c:pt idx="2">
                  <c:v>42</c:v>
                </c:pt>
                <c:pt idx="3">
                  <c:v>42.1</c:v>
                </c:pt>
                <c:pt idx="4">
                  <c:v>40.700000000000003</c:v>
                </c:pt>
                <c:pt idx="5">
                  <c:v>40.5</c:v>
                </c:pt>
                <c:pt idx="6">
                  <c:v>42.5</c:v>
                </c:pt>
                <c:pt idx="7">
                  <c:v>41.7</c:v>
                </c:pt>
                <c:pt idx="10">
                  <c:v>52.8</c:v>
                </c:pt>
                <c:pt idx="11">
                  <c:v>50.9</c:v>
                </c:pt>
                <c:pt idx="12">
                  <c:v>50.3</c:v>
                </c:pt>
              </c:numCache>
            </c:numRef>
          </c:val>
        </c:ser>
        <c:marker val="1"/>
        <c:axId val="98989184"/>
        <c:axId val="98990720"/>
      </c:lineChart>
      <c:catAx>
        <c:axId val="98989184"/>
        <c:scaling>
          <c:orientation val="minMax"/>
        </c:scaling>
        <c:axPos val="b"/>
        <c:tickLblPos val="nextTo"/>
        <c:crossAx val="98990720"/>
        <c:crosses val="autoZero"/>
        <c:auto val="1"/>
        <c:lblAlgn val="ctr"/>
        <c:lblOffset val="100"/>
      </c:catAx>
      <c:valAx>
        <c:axId val="98990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9898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924596925384338"/>
          <c:y val="0.64511916857167062"/>
          <c:w val="0.56218260217472815"/>
          <c:h val="0.26094426673228382"/>
        </c:manualLayout>
      </c:layout>
      <c:spPr>
        <a:ln w="9525">
          <a:solidFill>
            <a:schemeClr val="accent1"/>
          </a:solidFill>
        </a:ln>
      </c:spPr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>
        <c:manualLayout>
          <c:layoutTarget val="inner"/>
          <c:xMode val="edge"/>
          <c:yMode val="edge"/>
          <c:x val="9.2923166443817165E-2"/>
          <c:y val="3.252060597688447E-2"/>
          <c:w val="0.89826709750903766"/>
          <c:h val="0.8784703227885993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Family Resources 
(Parents, Relatives, 
Spouse, etc.)</c:v>
                </c:pt>
              </c:strCache>
            </c:strRef>
          </c:tx>
          <c:dLbls>
            <c:dLbl>
              <c:idx val="0"/>
              <c:layout>
                <c:manualLayout>
                  <c:x val="-2.0440251572327043E-2"/>
                  <c:y val="-4.3859649122807015E-2"/>
                </c:manualLayout>
              </c:layout>
              <c:showVal val="1"/>
            </c:dLbl>
            <c:dLbl>
              <c:idx val="10"/>
              <c:layout>
                <c:manualLayout>
                  <c:x val="-9.433962264150943E-3"/>
                  <c:y val="-2.046783625730996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</c:dLbls>
          <c:cat>
            <c:strRef>
              <c:f>Sheet1!$B$1:$L$1</c:f>
              <c:strCach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79.900000000000006</c:v>
                </c:pt>
                <c:pt idx="1">
                  <c:v>79.400000000000006</c:v>
                </c:pt>
                <c:pt idx="2">
                  <c:v>80.099999999999994</c:v>
                </c:pt>
                <c:pt idx="3">
                  <c:v>81.2</c:v>
                </c:pt>
                <c:pt idx="4">
                  <c:v>78.8</c:v>
                </c:pt>
                <c:pt idx="6">
                  <c:v>79.599999999999994</c:v>
                </c:pt>
                <c:pt idx="7">
                  <c:v>79.599999999999994</c:v>
                </c:pt>
                <c:pt idx="8">
                  <c:v>78.2</c:v>
                </c:pt>
                <c:pt idx="9">
                  <c:v>78.400000000000006</c:v>
                </c:pt>
                <c:pt idx="10">
                  <c:v>78.3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Aid Which Need Not 
Be Repaid (Grants, 
Scholarships, etc.)</c:v>
                </c:pt>
              </c:strCache>
            </c:strRef>
          </c:tx>
          <c:dPt>
            <c:idx val="10"/>
            <c:marker>
              <c:spPr>
                <a:solidFill>
                  <a:srgbClr val="FF0000"/>
                </a:solidFill>
              </c:spPr>
            </c:marker>
            <c:spPr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2.9874213836477974E-2"/>
                  <c:y val="-2.6315789473684209E-2"/>
                </c:manualLayout>
              </c:layout>
              <c:showVal val="1"/>
            </c:dLbl>
            <c:dLbl>
              <c:idx val="10"/>
              <c:layout>
                <c:manualLayout>
                  <c:x val="-1.5723270440251573E-3"/>
                  <c:y val="2.04678362573099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</c:dLbls>
          <c:cat>
            <c:strRef>
              <c:f>Sheet1!$B$1:$L$1</c:f>
              <c:strCach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63.9</c:v>
                </c:pt>
                <c:pt idx="1">
                  <c:v>63.9</c:v>
                </c:pt>
                <c:pt idx="2">
                  <c:v>63.6</c:v>
                </c:pt>
                <c:pt idx="3">
                  <c:v>65.099999999999994</c:v>
                </c:pt>
                <c:pt idx="4">
                  <c:v>64.5</c:v>
                </c:pt>
                <c:pt idx="6">
                  <c:v>66.3</c:v>
                </c:pt>
                <c:pt idx="7">
                  <c:v>69.3</c:v>
                </c:pt>
                <c:pt idx="8">
                  <c:v>70</c:v>
                </c:pt>
                <c:pt idx="9">
                  <c:v>73.400000000000006</c:v>
                </c:pt>
                <c:pt idx="10">
                  <c:v>69.5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My Own Resources 
(Savings from Work, 
Work-Study, Other 
Income)</c:v>
                </c:pt>
              </c:strCache>
            </c:strRef>
          </c:tx>
          <c:dPt>
            <c:idx val="10"/>
            <c:marker>
              <c:spPr>
                <a:solidFill>
                  <a:srgbClr val="C00000"/>
                </a:solidFill>
              </c:spPr>
            </c:marker>
            <c:spPr>
              <a:ln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2.9874213836477974E-2"/>
                  <c:y val="5.2631578947368418E-2"/>
                </c:manualLayout>
              </c:layout>
              <c:showVal val="1"/>
            </c:dLbl>
            <c:dLbl>
              <c:idx val="10"/>
              <c:layout>
                <c:manualLayout>
                  <c:x val="-9.433962264150943E-3"/>
                  <c:y val="4.093567251461983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</c:dLbls>
          <c:cat>
            <c:strRef>
              <c:f>Sheet1!$B$1:$L$1</c:f>
              <c:strCach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61.1</c:v>
                </c:pt>
                <c:pt idx="1">
                  <c:v>59.4</c:v>
                </c:pt>
                <c:pt idx="2">
                  <c:v>59.2</c:v>
                </c:pt>
                <c:pt idx="3">
                  <c:v>60.7</c:v>
                </c:pt>
                <c:pt idx="4">
                  <c:v>56.8</c:v>
                </c:pt>
                <c:pt idx="6">
                  <c:v>61.9</c:v>
                </c:pt>
                <c:pt idx="7">
                  <c:v>64.7</c:v>
                </c:pt>
                <c:pt idx="8">
                  <c:v>62.9</c:v>
                </c:pt>
                <c:pt idx="9">
                  <c:v>64.3</c:v>
                </c:pt>
                <c:pt idx="10">
                  <c:v>61.7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Aid Which Must 
Be Repaid 
(Loans, etc.)</c:v>
                </c:pt>
              </c:strCache>
            </c:strRef>
          </c:tx>
          <c:dLbls>
            <c:dLbl>
              <c:idx val="0"/>
              <c:layout>
                <c:manualLayout>
                  <c:x val="-2.0440251572327057E-2"/>
                  <c:y val="4.9707602339181284E-2"/>
                </c:manualLayout>
              </c:layout>
              <c:showVal val="1"/>
            </c:dLbl>
            <c:dLbl>
              <c:idx val="10"/>
              <c:layout>
                <c:manualLayout>
                  <c:x val="-1.7295597484276729E-2"/>
                  <c:y val="4.678362573099414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</c:dLbls>
          <c:cat>
            <c:strRef>
              <c:f>Sheet1!$B$1:$L$1</c:f>
              <c:strCach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strCache>
            </c:strRef>
          </c:cat>
          <c:val>
            <c:numRef>
              <c:f>Sheet1!$B$5:$L$5</c:f>
              <c:numCache>
                <c:formatCode>0.0</c:formatCode>
                <c:ptCount val="11"/>
                <c:pt idx="0">
                  <c:v>44.8</c:v>
                </c:pt>
                <c:pt idx="1">
                  <c:v>45</c:v>
                </c:pt>
                <c:pt idx="2">
                  <c:v>48</c:v>
                </c:pt>
                <c:pt idx="3">
                  <c:v>49.5</c:v>
                </c:pt>
                <c:pt idx="4">
                  <c:v>48.6</c:v>
                </c:pt>
                <c:pt idx="6">
                  <c:v>49.9</c:v>
                </c:pt>
                <c:pt idx="7">
                  <c:v>49.4</c:v>
                </c:pt>
                <c:pt idx="8">
                  <c:v>53.3</c:v>
                </c:pt>
                <c:pt idx="9">
                  <c:v>53.1</c:v>
                </c:pt>
                <c:pt idx="10">
                  <c:v>52.5</c:v>
                </c:pt>
              </c:numCache>
            </c:numRef>
          </c:val>
        </c:ser>
        <c:marker val="1"/>
        <c:axId val="99354496"/>
        <c:axId val="99356032"/>
      </c:lineChart>
      <c:catAx>
        <c:axId val="99354496"/>
        <c:scaling>
          <c:orientation val="minMax"/>
        </c:scaling>
        <c:axPos val="b"/>
        <c:tickLblPos val="nextTo"/>
        <c:crossAx val="99356032"/>
        <c:crosses val="autoZero"/>
        <c:auto val="1"/>
        <c:lblAlgn val="ctr"/>
        <c:lblOffset val="100"/>
      </c:catAx>
      <c:valAx>
        <c:axId val="99356032"/>
        <c:scaling>
          <c:orientation val="minMax"/>
          <c:max val="1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99354496"/>
        <c:crosses val="autoZero"/>
        <c:crossBetween val="between"/>
        <c:majorUnit val="10"/>
      </c:valAx>
      <c:spPr>
        <a:solidFill>
          <a:prstClr val="white"/>
        </a:solidFill>
      </c:spPr>
    </c:plotArea>
    <c:legend>
      <c:legendPos val="r"/>
      <c:layout>
        <c:manualLayout>
          <c:xMode val="edge"/>
          <c:yMode val="edge"/>
          <c:x val="0.44118444510473931"/>
          <c:y val="0.56055371368052698"/>
          <c:w val="0.52410442269482815"/>
          <c:h val="0.30530552102039882"/>
        </c:manualLayout>
      </c:layout>
      <c:txPr>
        <a:bodyPr/>
        <a:lstStyle/>
        <a:p>
          <a:pPr>
            <a:defRPr sz="1000"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8.5685289338832668E-2"/>
          <c:y val="3.4802689137541989E-2"/>
          <c:w val="0.89685439320084992"/>
          <c:h val="0.884646590228852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Expect to Use $10,000 or More in Loans to Cover Expenses in the First Year of College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29.2</c:v>
                </c:pt>
                <c:pt idx="1">
                  <c:v>26.8</c:v>
                </c:pt>
              </c:numCache>
            </c:numRef>
          </c:val>
        </c:ser>
        <c:dLbls>
          <c:showVal val="1"/>
        </c:dLbls>
        <c:axId val="110364928"/>
        <c:axId val="110371968"/>
      </c:barChart>
      <c:catAx>
        <c:axId val="110364928"/>
        <c:scaling>
          <c:orientation val="minMax"/>
        </c:scaling>
        <c:axPos val="b"/>
        <c:numFmt formatCode="General" sourceLinked="1"/>
        <c:tickLblPos val="nextTo"/>
        <c:crossAx val="110371968"/>
        <c:crosses val="autoZero"/>
        <c:auto val="1"/>
        <c:lblAlgn val="ctr"/>
        <c:lblOffset val="100"/>
      </c:catAx>
      <c:valAx>
        <c:axId val="110371968"/>
        <c:scaling>
          <c:orientation val="minMax"/>
          <c:max val="5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7.9365079365079413E-3"/>
              <c:y val="0.33969908366717338"/>
            </c:manualLayout>
          </c:layout>
        </c:title>
        <c:numFmt formatCode="General" sourceLinked="1"/>
        <c:tickLblPos val="nextTo"/>
        <c:crossAx val="110364928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8.5685289338832668E-2"/>
          <c:y val="3.4802689137541989E-2"/>
          <c:w val="0.89685439320084992"/>
          <c:h val="0.884646590228852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Expect to Use $10,000 or More in Loans to Cover Expenses in the First Year of College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5.6</c:v>
                </c:pt>
                <c:pt idx="1">
                  <c:v>13.3</c:v>
                </c:pt>
              </c:numCache>
            </c:numRef>
          </c:val>
        </c:ser>
        <c:dLbls>
          <c:showVal val="1"/>
        </c:dLbls>
        <c:axId val="95428608"/>
        <c:axId val="95430144"/>
      </c:barChart>
      <c:catAx>
        <c:axId val="95428608"/>
        <c:scaling>
          <c:orientation val="minMax"/>
        </c:scaling>
        <c:axPos val="b"/>
        <c:numFmt formatCode="General" sourceLinked="1"/>
        <c:tickLblPos val="nextTo"/>
        <c:crossAx val="95430144"/>
        <c:crosses val="autoZero"/>
        <c:auto val="1"/>
        <c:lblAlgn val="ctr"/>
        <c:lblOffset val="100"/>
      </c:catAx>
      <c:valAx>
        <c:axId val="95430144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7.9365079365079413E-3"/>
              <c:y val="0.33969908366717333"/>
            </c:manualLayout>
          </c:layout>
        </c:title>
        <c:numFmt formatCode="General" sourceLinked="1"/>
        <c:tickLblPos val="nextTo"/>
        <c:crossAx val="95428608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5674165729284366E-2"/>
          <c:y val="4.7968749999999998E-2"/>
          <c:w val="0.87689863767029486"/>
          <c:h val="0.7858024114173228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Accepted by 1st Choice College</c:v>
                </c:pt>
              </c:strCache>
            </c:strRef>
          </c:tx>
          <c:spPr>
            <a:ln w="44450">
              <a:solidFill>
                <a:srgbClr val="5A6DA4"/>
              </a:solidFill>
            </a:ln>
          </c:spPr>
          <c:marker>
            <c:spPr>
              <a:solidFill>
                <a:srgbClr val="5A6DA4"/>
              </a:solidFill>
              <a:ln>
                <a:solidFill>
                  <a:srgbClr val="5A6DA4"/>
                </a:solidFill>
              </a:ln>
            </c:spPr>
          </c:marker>
          <c:cat>
            <c:strRef>
              <c:f>Sheet1!$B$1:$AL$1</c:f>
              <c:strCach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32" formatCode="0.0">
                  <c:v>80.599999999999994</c:v>
                </c:pt>
                <c:pt idx="33" formatCode="0.0">
                  <c:v>77.8</c:v>
                </c:pt>
                <c:pt idx="34" formatCode="0.0">
                  <c:v>79.2</c:v>
                </c:pt>
                <c:pt idx="35" formatCode="0.0">
                  <c:v>78.900000000000006</c:v>
                </c:pt>
                <c:pt idx="36" formatCode="0.0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Attending 1st Choice College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Sheet1!$B$1:$AL$1</c:f>
              <c:strCach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strCache>
            </c:strRef>
          </c:cat>
          <c:val>
            <c:numRef>
              <c:f>Sheet1!$B$3:$AL$3</c:f>
              <c:numCache>
                <c:formatCode>0.0</c:formatCode>
                <c:ptCount val="37"/>
                <c:pt idx="0">
                  <c:v>79.8</c:v>
                </c:pt>
                <c:pt idx="1">
                  <c:v>77.3</c:v>
                </c:pt>
                <c:pt idx="2">
                  <c:v>75.8</c:v>
                </c:pt>
                <c:pt idx="3">
                  <c:v>76.599999999999994</c:v>
                </c:pt>
                <c:pt idx="4">
                  <c:v>75.7</c:v>
                </c:pt>
                <c:pt idx="5">
                  <c:v>75.900000000000006</c:v>
                </c:pt>
                <c:pt idx="6">
                  <c:v>75</c:v>
                </c:pt>
                <c:pt idx="7">
                  <c:v>73.5</c:v>
                </c:pt>
                <c:pt idx="8">
                  <c:v>72.8</c:v>
                </c:pt>
                <c:pt idx="9">
                  <c:v>72.8</c:v>
                </c:pt>
                <c:pt idx="10">
                  <c:v>71.900000000000006</c:v>
                </c:pt>
                <c:pt idx="11">
                  <c:v>70.7</c:v>
                </c:pt>
                <c:pt idx="12">
                  <c:v>68.8</c:v>
                </c:pt>
                <c:pt idx="13">
                  <c:v>66.7</c:v>
                </c:pt>
                <c:pt idx="14">
                  <c:v>69.2</c:v>
                </c:pt>
                <c:pt idx="15">
                  <c:v>71.3</c:v>
                </c:pt>
                <c:pt idx="16">
                  <c:v>72</c:v>
                </c:pt>
                <c:pt idx="17">
                  <c:v>72.2</c:v>
                </c:pt>
                <c:pt idx="18">
                  <c:v>72.099999999999994</c:v>
                </c:pt>
                <c:pt idx="19">
                  <c:v>73.400000000000006</c:v>
                </c:pt>
                <c:pt idx="20">
                  <c:v>72.099999999999994</c:v>
                </c:pt>
                <c:pt idx="21">
                  <c:v>71.5</c:v>
                </c:pt>
                <c:pt idx="22">
                  <c:v>71</c:v>
                </c:pt>
                <c:pt idx="23">
                  <c:v>71.5</c:v>
                </c:pt>
                <c:pt idx="24">
                  <c:v>72</c:v>
                </c:pt>
                <c:pt idx="25">
                  <c:v>70.599999999999994</c:v>
                </c:pt>
                <c:pt idx="26">
                  <c:v>69.7</c:v>
                </c:pt>
                <c:pt idx="27">
                  <c:v>69.2</c:v>
                </c:pt>
                <c:pt idx="28">
                  <c:v>68.7</c:v>
                </c:pt>
                <c:pt idx="29">
                  <c:v>69.5</c:v>
                </c:pt>
                <c:pt idx="30">
                  <c:v>69.8</c:v>
                </c:pt>
                <c:pt idx="31">
                  <c:v>67.3</c:v>
                </c:pt>
                <c:pt idx="32">
                  <c:v>64.099999999999994</c:v>
                </c:pt>
                <c:pt idx="33">
                  <c:v>60.7</c:v>
                </c:pt>
                <c:pt idx="34">
                  <c:v>60.7</c:v>
                </c:pt>
                <c:pt idx="35">
                  <c:v>60.5</c:v>
                </c:pt>
                <c:pt idx="36">
                  <c:v>57.9</c:v>
                </c:pt>
              </c:numCache>
            </c:numRef>
          </c:val>
        </c:ser>
        <c:marker val="1"/>
        <c:axId val="95621888"/>
        <c:axId val="95623424"/>
      </c:lineChart>
      <c:catAx>
        <c:axId val="95621888"/>
        <c:scaling>
          <c:orientation val="minMax"/>
        </c:scaling>
        <c:axPos val="b"/>
        <c:tickLblPos val="nextTo"/>
        <c:crossAx val="95623424"/>
        <c:crosses val="autoZero"/>
        <c:auto val="1"/>
        <c:lblAlgn val="ctr"/>
        <c:lblOffset val="100"/>
        <c:tickLblSkip val="3"/>
      </c:catAx>
      <c:valAx>
        <c:axId val="9562342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7.9095113110861353E-3"/>
              <c:y val="0.32830461310137393"/>
            </c:manualLayout>
          </c:layout>
        </c:title>
        <c:numFmt formatCode="0" sourceLinked="0"/>
        <c:tickLblPos val="nextTo"/>
        <c:crossAx val="95621888"/>
        <c:crosses val="autoZero"/>
        <c:crossBetween val="between"/>
      </c:valAx>
      <c:spPr>
        <a:solidFill>
          <a:srgbClr val="809EC2">
            <a:lumMod val="20000"/>
            <a:lumOff val="80000"/>
            <a:alpha val="80000"/>
          </a:srgbClr>
        </a:solidFill>
      </c:spPr>
    </c:plotArea>
    <c:legend>
      <c:legendPos val="r"/>
      <c:layout>
        <c:manualLayout>
          <c:xMode val="edge"/>
          <c:yMode val="edge"/>
          <c:x val="0.58235708036495237"/>
          <c:y val="0.57519396462876693"/>
          <c:w val="0.31764291963504676"/>
          <c:h val="0.1070883639545056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5478815148106527E-2"/>
          <c:y val="3.1158428494867448E-2"/>
          <c:w val="0.87676865391826064"/>
          <c:h val="0.79724904151379206"/>
        </c:manualLayout>
      </c:layout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Accepted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Sheet1!$B$3:$E$3</c:f>
              <c:strCache>
                <c:ptCount val="4"/>
                <c:pt idx="0">
                  <c:v>Men</c:v>
                </c:pt>
                <c:pt idx="1">
                  <c:v>Women</c:v>
                </c:pt>
                <c:pt idx="2">
                  <c:v>Men</c:v>
                </c:pt>
                <c:pt idx="3">
                  <c:v>Women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74</c:v>
                </c:pt>
                <c:pt idx="1">
                  <c:v>77.2</c:v>
                </c:pt>
                <c:pt idx="2">
                  <c:v>74.099999999999994</c:v>
                </c:pt>
                <c:pt idx="3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Attending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Sheet1!$B$3:$E$3</c:f>
              <c:strCache>
                <c:ptCount val="4"/>
                <c:pt idx="0">
                  <c:v>Men</c:v>
                </c:pt>
                <c:pt idx="1">
                  <c:v>Women</c:v>
                </c:pt>
                <c:pt idx="2">
                  <c:v>Men</c:v>
                </c:pt>
                <c:pt idx="3">
                  <c:v>Women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55.9</c:v>
                </c:pt>
                <c:pt idx="1">
                  <c:v>54</c:v>
                </c:pt>
                <c:pt idx="2">
                  <c:v>59.1</c:v>
                </c:pt>
                <c:pt idx="3">
                  <c:v>58.6</c:v>
                </c:pt>
              </c:numCache>
            </c:numRef>
          </c:val>
        </c:ser>
        <c:axId val="96814208"/>
        <c:axId val="96815744"/>
      </c:barChart>
      <c:catAx>
        <c:axId val="96814208"/>
        <c:scaling>
          <c:orientation val="minMax"/>
        </c:scaling>
        <c:axPos val="b"/>
        <c:tickLblPos val="nextTo"/>
        <c:crossAx val="96815744"/>
        <c:crosses val="autoZero"/>
        <c:auto val="1"/>
        <c:lblAlgn val="ctr"/>
        <c:lblOffset val="100"/>
      </c:catAx>
      <c:valAx>
        <c:axId val="9681574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968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4220722409699"/>
          <c:y val="3.2851426358590431E-2"/>
          <c:w val="0.10918110236220495"/>
          <c:h val="0.10533281700443181"/>
        </c:manualLayout>
      </c:layout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5736657917760273E-2"/>
          <c:y val="4.0183246073298429E-2"/>
          <c:w val="0.88519185101862263"/>
          <c:h val="0.8606198210825760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No Time Spent on Social Network Sites (MySpace, Facebook, etc.)</c:v>
                </c:pt>
              </c:strCache>
            </c:strRef>
          </c:tx>
          <c:spPr>
            <a:ln w="44450"/>
          </c:spPr>
          <c:marker>
            <c:symbol val="diamond"/>
            <c:size val="23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marker>
          <c:dLbls>
            <c:dLblPos val="t"/>
            <c:showVal val="1"/>
          </c:dLbls>
          <c:cat>
            <c:strRef>
              <c:f>Sheet1!$B$1:$F$1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13.7</c:v>
                </c:pt>
                <c:pt idx="1">
                  <c:v>11.1</c:v>
                </c:pt>
                <c:pt idx="2">
                  <c:v>8.1</c:v>
                </c:pt>
                <c:pt idx="3">
                  <c:v>6</c:v>
                </c:pt>
                <c:pt idx="4">
                  <c:v>5.2</c:v>
                </c:pt>
              </c:numCache>
            </c:numRef>
          </c:val>
        </c:ser>
        <c:dLbls>
          <c:showVal val="1"/>
        </c:dLbls>
        <c:marker val="1"/>
        <c:axId val="96998144"/>
        <c:axId val="96999680"/>
      </c:lineChart>
      <c:catAx>
        <c:axId val="96998144"/>
        <c:scaling>
          <c:orientation val="minMax"/>
        </c:scaling>
        <c:axPos val="b"/>
        <c:tickLblPos val="nextTo"/>
        <c:crossAx val="96999680"/>
        <c:crosses val="autoZero"/>
        <c:auto val="1"/>
        <c:lblAlgn val="ctr"/>
        <c:lblOffset val="100"/>
      </c:catAx>
      <c:valAx>
        <c:axId val="96999680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1.7987876515435607E-2"/>
              <c:y val="0.35792760852537431"/>
            </c:manualLayout>
          </c:layout>
        </c:title>
        <c:numFmt formatCode="0" sourceLinked="0"/>
        <c:tickLblPos val="nextTo"/>
        <c:crossAx val="9699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56342957130349"/>
          <c:y val="0.15321680339695801"/>
          <c:w val="0.33242857142857296"/>
          <c:h val="8.5214164983303795E-2"/>
        </c:manualLayout>
      </c:layout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6599030890369508E-2"/>
          <c:y val="5.2617046180038318E-2"/>
          <c:w val="0.8817171411265895"/>
          <c:h val="0.8052749194702936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Same-sex couples should have the right to legal marital status</c:v>
                </c:pt>
              </c:strCache>
            </c:strRef>
          </c:tx>
          <c:marker>
            <c:symbol val="diamond"/>
            <c:size val="7"/>
          </c:marker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Sheet1!$B$2:$AR$2</c:f>
              <c:numCache>
                <c:formatCode>General</c:formatCode>
                <c:ptCount val="43"/>
                <c:pt idx="28" formatCode="0.0">
                  <c:v>50.9</c:v>
                </c:pt>
                <c:pt idx="29" formatCode="0.0">
                  <c:v>52.4</c:v>
                </c:pt>
                <c:pt idx="30" formatCode="0.0">
                  <c:v>53.9</c:v>
                </c:pt>
                <c:pt idx="31" formatCode="0.0">
                  <c:v>56</c:v>
                </c:pt>
                <c:pt idx="32" formatCode="0.0">
                  <c:v>57.9</c:v>
                </c:pt>
                <c:pt idx="33" formatCode="0.0">
                  <c:v>59.3</c:v>
                </c:pt>
                <c:pt idx="34" formatCode="0.0">
                  <c:v>59.4</c:v>
                </c:pt>
                <c:pt idx="35" formatCode="0.0">
                  <c:v>56.7</c:v>
                </c:pt>
                <c:pt idx="36" formatCode="0.0">
                  <c:v>57.9</c:v>
                </c:pt>
                <c:pt idx="37" formatCode="0.0">
                  <c:v>61.2</c:v>
                </c:pt>
                <c:pt idx="38" formatCode="0.0">
                  <c:v>63.5</c:v>
                </c:pt>
                <c:pt idx="39" formatCode="0.0">
                  <c:v>66.2</c:v>
                </c:pt>
                <c:pt idx="40" formatCode="0.0">
                  <c:v>64.900000000000006</c:v>
                </c:pt>
                <c:pt idx="42" formatCode="0.0">
                  <c:v>71.3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Abortion should be legal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5">
                  <a:lumMod val="75000"/>
                </a:schemeClr>
              </a:solidFill>
            </c:spPr>
          </c:marker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Sheet1!$B$3:$AR$3</c:f>
              <c:numCache>
                <c:formatCode>0.0</c:formatCode>
                <c:ptCount val="43"/>
                <c:pt idx="0">
                  <c:v>78.811127478775092</c:v>
                </c:pt>
                <c:pt idx="1">
                  <c:v>85.661540808279682</c:v>
                </c:pt>
                <c:pt idx="8">
                  <c:v>55.7</c:v>
                </c:pt>
                <c:pt idx="9">
                  <c:v>56.2</c:v>
                </c:pt>
                <c:pt idx="10">
                  <c:v>53.9</c:v>
                </c:pt>
                <c:pt idx="11">
                  <c:v>53.8</c:v>
                </c:pt>
                <c:pt idx="12">
                  <c:v>54.5</c:v>
                </c:pt>
                <c:pt idx="13">
                  <c:v>55.7</c:v>
                </c:pt>
                <c:pt idx="14">
                  <c:v>56</c:v>
                </c:pt>
                <c:pt idx="15">
                  <c:v>55.4</c:v>
                </c:pt>
                <c:pt idx="16">
                  <c:v>56.4</c:v>
                </c:pt>
                <c:pt idx="17">
                  <c:v>60.3</c:v>
                </c:pt>
                <c:pt idx="18">
                  <c:v>60.3</c:v>
                </c:pt>
                <c:pt idx="19">
                  <c:v>59.2</c:v>
                </c:pt>
                <c:pt idx="20">
                  <c:v>65.7</c:v>
                </c:pt>
                <c:pt idx="21">
                  <c:v>65.5</c:v>
                </c:pt>
                <c:pt idx="22">
                  <c:v>64.599999999999994</c:v>
                </c:pt>
                <c:pt idx="23">
                  <c:v>67.2</c:v>
                </c:pt>
                <c:pt idx="24">
                  <c:v>64.099999999999994</c:v>
                </c:pt>
                <c:pt idx="25">
                  <c:v>60.9</c:v>
                </c:pt>
                <c:pt idx="26">
                  <c:v>59.9</c:v>
                </c:pt>
                <c:pt idx="27">
                  <c:v>57.7</c:v>
                </c:pt>
                <c:pt idx="28">
                  <c:v>53.8</c:v>
                </c:pt>
                <c:pt idx="29">
                  <c:v>54.3</c:v>
                </c:pt>
                <c:pt idx="30">
                  <c:v>53.3</c:v>
                </c:pt>
                <c:pt idx="31">
                  <c:v>53.9</c:v>
                </c:pt>
                <c:pt idx="32">
                  <c:v>55</c:v>
                </c:pt>
                <c:pt idx="33">
                  <c:v>53.6</c:v>
                </c:pt>
                <c:pt idx="34">
                  <c:v>54.5</c:v>
                </c:pt>
                <c:pt idx="35">
                  <c:v>53.9</c:v>
                </c:pt>
                <c:pt idx="36">
                  <c:v>55.2</c:v>
                </c:pt>
                <c:pt idx="37">
                  <c:v>56.8</c:v>
                </c:pt>
                <c:pt idx="38">
                  <c:v>56.9</c:v>
                </c:pt>
                <c:pt idx="39">
                  <c:v>58.2</c:v>
                </c:pt>
                <c:pt idx="40">
                  <c:v>58</c:v>
                </c:pt>
                <c:pt idx="42">
                  <c:v>60.7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Marijuana should be legalized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Sheet1!$B$4:$AR$4</c:f>
              <c:numCache>
                <c:formatCode>0.0</c:formatCode>
                <c:ptCount val="43"/>
                <c:pt idx="0">
                  <c:v>26.211114941840975</c:v>
                </c:pt>
                <c:pt idx="1">
                  <c:v>40.551221744461124</c:v>
                </c:pt>
                <c:pt idx="2">
                  <c:v>40.5</c:v>
                </c:pt>
                <c:pt idx="3">
                  <c:v>47.7</c:v>
                </c:pt>
                <c:pt idx="4">
                  <c:v>48.4</c:v>
                </c:pt>
                <c:pt idx="5">
                  <c:v>45.5</c:v>
                </c:pt>
                <c:pt idx="6">
                  <c:v>46.1</c:v>
                </c:pt>
                <c:pt idx="7">
                  <c:v>47.3</c:v>
                </c:pt>
                <c:pt idx="8">
                  <c:v>51.3</c:v>
                </c:pt>
                <c:pt idx="9">
                  <c:v>47.8</c:v>
                </c:pt>
                <c:pt idx="10">
                  <c:v>44.7</c:v>
                </c:pt>
                <c:pt idx="11">
                  <c:v>36.9</c:v>
                </c:pt>
                <c:pt idx="12">
                  <c:v>32.4</c:v>
                </c:pt>
                <c:pt idx="13">
                  <c:v>27.8</c:v>
                </c:pt>
                <c:pt idx="14">
                  <c:v>24.5</c:v>
                </c:pt>
                <c:pt idx="15">
                  <c:v>22.7</c:v>
                </c:pt>
                <c:pt idx="16">
                  <c:v>21.4</c:v>
                </c:pt>
                <c:pt idx="17">
                  <c:v>20.8</c:v>
                </c:pt>
                <c:pt idx="18">
                  <c:v>19.100000000000001</c:v>
                </c:pt>
                <c:pt idx="19">
                  <c:v>19.8</c:v>
                </c:pt>
                <c:pt idx="20">
                  <c:v>16.7</c:v>
                </c:pt>
                <c:pt idx="21">
                  <c:v>18.8</c:v>
                </c:pt>
                <c:pt idx="22">
                  <c:v>21.2</c:v>
                </c:pt>
                <c:pt idx="23">
                  <c:v>24.8</c:v>
                </c:pt>
                <c:pt idx="24">
                  <c:v>29.3</c:v>
                </c:pt>
                <c:pt idx="25">
                  <c:v>32.700000000000003</c:v>
                </c:pt>
                <c:pt idx="26">
                  <c:v>33.4</c:v>
                </c:pt>
                <c:pt idx="27">
                  <c:v>32.4</c:v>
                </c:pt>
                <c:pt idx="28">
                  <c:v>33.1</c:v>
                </c:pt>
                <c:pt idx="29">
                  <c:v>32.700000000000003</c:v>
                </c:pt>
                <c:pt idx="30">
                  <c:v>32.4</c:v>
                </c:pt>
                <c:pt idx="31">
                  <c:v>34.200000000000003</c:v>
                </c:pt>
                <c:pt idx="32">
                  <c:v>36.5</c:v>
                </c:pt>
                <c:pt idx="33">
                  <c:v>39.700000000000003</c:v>
                </c:pt>
                <c:pt idx="34">
                  <c:v>38.800000000000004</c:v>
                </c:pt>
                <c:pt idx="35">
                  <c:v>37.200000000000003</c:v>
                </c:pt>
                <c:pt idx="36">
                  <c:v>37.700000000000003</c:v>
                </c:pt>
                <c:pt idx="37">
                  <c:v>37.1</c:v>
                </c:pt>
                <c:pt idx="38">
                  <c:v>38.200000000000003</c:v>
                </c:pt>
                <c:pt idx="39">
                  <c:v>41.3</c:v>
                </c:pt>
                <c:pt idx="40">
                  <c:v>45.6</c:v>
                </c:pt>
                <c:pt idx="42">
                  <c:v>49.1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Undocumented immigrants should be denied access to public
   education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Sheet1!$B$5:$AR$5</c:f>
              <c:numCache>
                <c:formatCode>General</c:formatCode>
                <c:ptCount val="43"/>
                <c:pt idx="27" formatCode="0.0">
                  <c:v>56.3</c:v>
                </c:pt>
                <c:pt idx="36" formatCode="0.0">
                  <c:v>42.1</c:v>
                </c:pt>
                <c:pt idx="37" formatCode="0.0">
                  <c:v>46.7</c:v>
                </c:pt>
                <c:pt idx="38" formatCode="0.0">
                  <c:v>48.1</c:v>
                </c:pt>
                <c:pt idx="39" formatCode="0.0">
                  <c:v>47.2</c:v>
                </c:pt>
                <c:pt idx="42" formatCode="0.0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Students from disadvantaged social backgrounds should be
   given preferential treatment in college admissions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Sheet1!$B$6:$AR$6</c:f>
              <c:numCache>
                <c:formatCode>General</c:formatCode>
                <c:ptCount val="43"/>
                <c:pt idx="2" formatCode="0.0">
                  <c:v>37.300000000000004</c:v>
                </c:pt>
                <c:pt idx="3" formatCode="0.0">
                  <c:v>38.5</c:v>
                </c:pt>
                <c:pt idx="4" formatCode="0.0">
                  <c:v>36.200000000000003</c:v>
                </c:pt>
                <c:pt idx="5" formatCode="0.0">
                  <c:v>35.200000000000003</c:v>
                </c:pt>
                <c:pt idx="6" formatCode="0.0">
                  <c:v>34.9</c:v>
                </c:pt>
                <c:pt idx="7" formatCode="0.0">
                  <c:v>34</c:v>
                </c:pt>
                <c:pt idx="8" formatCode="0.0">
                  <c:v>34.9</c:v>
                </c:pt>
                <c:pt idx="9" formatCode="0.0">
                  <c:v>33</c:v>
                </c:pt>
                <c:pt idx="10" formatCode="0.0">
                  <c:v>35.700000000000003</c:v>
                </c:pt>
                <c:pt idx="11" formatCode="0.0">
                  <c:v>35.5</c:v>
                </c:pt>
                <c:pt idx="12" formatCode="0.0">
                  <c:v>34.800000000000004</c:v>
                </c:pt>
                <c:pt idx="13" formatCode="0.0">
                  <c:v>33.800000000000004</c:v>
                </c:pt>
                <c:pt idx="14" formatCode="0.0">
                  <c:v>34.5</c:v>
                </c:pt>
                <c:pt idx="15" formatCode="0.0">
                  <c:v>35.5</c:v>
                </c:pt>
                <c:pt idx="23" formatCode="0.0">
                  <c:v>36.1</c:v>
                </c:pt>
                <c:pt idx="39" formatCode="0.0">
                  <c:v>39.5</c:v>
                </c:pt>
                <c:pt idx="40" formatCode="0.0">
                  <c:v>37.4</c:v>
                </c:pt>
                <c:pt idx="42" formatCode="0.0">
                  <c:v>42.1</c:v>
                </c:pt>
              </c:numCache>
            </c:numRef>
          </c:val>
        </c:ser>
        <c:marker val="1"/>
        <c:axId val="94039424"/>
        <c:axId val="92619904"/>
      </c:lineChart>
      <c:catAx>
        <c:axId val="940394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495883"/>
                </a:solidFill>
              </a:defRPr>
            </a:pPr>
            <a:endParaRPr lang="en-US"/>
          </a:p>
        </c:txPr>
        <c:crossAx val="92619904"/>
        <c:crosses val="autoZero"/>
        <c:auto val="1"/>
        <c:lblAlgn val="ctr"/>
        <c:lblOffset val="100"/>
        <c:tickLblSkip val="2"/>
      </c:catAx>
      <c:valAx>
        <c:axId val="9261990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495883"/>
                    </a:solidFill>
                  </a:defRPr>
                </a:pPr>
                <a:r>
                  <a:rPr lang="en-US">
                    <a:solidFill>
                      <a:srgbClr val="495883"/>
                    </a:solidFill>
                  </a:rPr>
                  <a:t>% of Students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rgbClr val="495883"/>
                </a:solidFill>
              </a:defRPr>
            </a:pPr>
            <a:endParaRPr lang="en-US"/>
          </a:p>
        </c:txPr>
        <c:crossAx val="94039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333333333333342"/>
          <c:y val="2.7799177129885808E-2"/>
          <c:w val="0.67006410256410298"/>
          <c:h val="0.24339877278853655"/>
        </c:manualLayout>
      </c:layout>
      <c:txPr>
        <a:bodyPr/>
        <a:lstStyle/>
        <a:p>
          <a:pPr>
            <a:defRPr sz="1000">
              <a:solidFill>
                <a:srgbClr val="495883"/>
              </a:solidFill>
            </a:defRPr>
          </a:pPr>
          <a:endParaRPr lang="en-US"/>
        </a:p>
      </c:txPr>
    </c:legend>
    <c:plotVisOnly val="1"/>
  </c:chart>
  <c:spPr>
    <a:solidFill>
      <a:prstClr val="white">
        <a:alpha val="93000"/>
      </a:prstClr>
    </a:solidFill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9.4693163354581E-2"/>
          <c:y val="5.0602799650043939E-2"/>
          <c:w val="0.87710198725159516"/>
          <c:h val="0.849503280839895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44.9</c:v>
                </c:pt>
                <c:pt idx="1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56.9</c:v>
                </c:pt>
                <c:pt idx="1">
                  <c:v>48.4</c:v>
                </c:pt>
              </c:numCache>
            </c:numRef>
          </c:val>
        </c:ser>
        <c:axId val="97129216"/>
        <c:axId val="97130752"/>
      </c:barChart>
      <c:catAx>
        <c:axId val="97129216"/>
        <c:scaling>
          <c:orientation val="minMax"/>
        </c:scaling>
        <c:axPos val="b"/>
        <c:tickLblPos val="nextTo"/>
        <c:crossAx val="97130752"/>
        <c:crosses val="autoZero"/>
        <c:auto val="1"/>
        <c:lblAlgn val="ctr"/>
        <c:lblOffset val="100"/>
      </c:catAx>
      <c:valAx>
        <c:axId val="9713075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General" sourceLinked="1"/>
        <c:tickLblPos val="nextTo"/>
        <c:crossAx val="9712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50943632046206"/>
          <c:y val="7.5193964628767013E-2"/>
          <c:w val="7.1061992250968722E-2"/>
          <c:h val="0.12123211013717623"/>
        </c:manualLayout>
      </c:layout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0.10421697287839048"/>
          <c:y val="3.2520545587539376E-2"/>
          <c:w val="0.79773690788651419"/>
          <c:h val="0.8922107482466306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2009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Sheet1!$A$3:$A$4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56.7</c:v>
                </c:pt>
                <c:pt idx="1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2011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Sheet1!$A$3:$A$4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64.099999999999994</c:v>
                </c:pt>
                <c:pt idx="1">
                  <c:v>77.3</c:v>
                </c:pt>
              </c:numCache>
            </c:numRef>
          </c:val>
        </c:ser>
        <c:axId val="92662784"/>
        <c:axId val="95085312"/>
      </c:barChart>
      <c:catAx>
        <c:axId val="92662784"/>
        <c:scaling>
          <c:orientation val="minMax"/>
        </c:scaling>
        <c:axPos val="b"/>
        <c:tickLblPos val="nextTo"/>
        <c:crossAx val="95085312"/>
        <c:crosses val="autoZero"/>
        <c:auto val="1"/>
        <c:lblAlgn val="ctr"/>
        <c:lblOffset val="100"/>
      </c:catAx>
      <c:valAx>
        <c:axId val="9508531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35021061916440915"/>
            </c:manualLayout>
          </c:layout>
        </c:title>
        <c:numFmt formatCode="General" sourceLinked="1"/>
        <c:tickLblPos val="nextTo"/>
        <c:crossAx val="92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55705536808115"/>
          <c:y val="0.36263413794587257"/>
          <c:w val="7.1061992250968722E-2"/>
          <c:h val="0.10533281700443181"/>
        </c:manualLayout>
      </c:layout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0.10421697287839052"/>
          <c:y val="3.252054558753939E-2"/>
          <c:w val="0.86757817772778389"/>
          <c:h val="0.89221074824663027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"Agree Strongly" or "Agree Somewhat"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Sheet1!$A$3:$A$4</c:f>
              <c:strCache>
                <c:ptCount val="2"/>
                <c:pt idx="0">
                  <c:v>Liberal</c:v>
                </c:pt>
                <c:pt idx="1">
                  <c:v>Conservative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88.3</c:v>
                </c:pt>
                <c:pt idx="1">
                  <c:v>42.8</c:v>
                </c:pt>
              </c:numCache>
            </c:numRef>
          </c:val>
        </c:ser>
        <c:axId val="95069696"/>
        <c:axId val="94142848"/>
      </c:barChart>
      <c:catAx>
        <c:axId val="95069696"/>
        <c:scaling>
          <c:orientation val="minMax"/>
        </c:scaling>
        <c:axPos val="b"/>
        <c:tickLblPos val="nextTo"/>
        <c:crossAx val="94142848"/>
        <c:crosses val="autoZero"/>
        <c:auto val="1"/>
        <c:lblAlgn val="ctr"/>
        <c:lblOffset val="100"/>
      </c:catAx>
      <c:valAx>
        <c:axId val="94142848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35021061916440938"/>
            </c:manualLayout>
          </c:layout>
        </c:title>
        <c:numFmt formatCode="General" sourceLinked="1"/>
        <c:tickLblPos val="nextTo"/>
        <c:crossAx val="9506969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5603674540682568E-2"/>
          <c:y val="3.381397637795281E-2"/>
          <c:w val="0.87619271148798705"/>
          <c:h val="0.8879236757337151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"Agree Strongly" or "Agree Somewhat"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Liberal</c:v>
                </c:pt>
                <c:pt idx="1">
                  <c:v>Conservative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29.6</c:v>
                </c:pt>
                <c:pt idx="1">
                  <c:v>61</c:v>
                </c:pt>
              </c:numCache>
            </c:numRef>
          </c:val>
        </c:ser>
        <c:axId val="84253696"/>
        <c:axId val="85641856"/>
      </c:barChart>
      <c:catAx>
        <c:axId val="84253696"/>
        <c:scaling>
          <c:orientation val="minMax"/>
        </c:scaling>
        <c:axPos val="b"/>
        <c:tickLblPos val="nextTo"/>
        <c:crossAx val="85641856"/>
        <c:crosses val="autoZero"/>
        <c:auto val="1"/>
        <c:lblAlgn val="ctr"/>
        <c:lblOffset val="100"/>
      </c:catAx>
      <c:valAx>
        <c:axId val="8564185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84253696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5197975253093758E-2"/>
          <c:y val="4.7968749999999998E-2"/>
          <c:w val="0.87881227346581825"/>
          <c:h val="0.7858024114173228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Marijuana should be legalized</c:v>
                </c:pt>
              </c:strCache>
            </c:strRef>
          </c:tx>
          <c:spPr>
            <a:ln w="44450">
              <a:solidFill>
                <a:schemeClr val="bg2">
                  <a:lumMod val="75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rgbClr val="5A6DA4"/>
                </a:solidFill>
              </a:ln>
            </c:spPr>
          </c:marker>
          <c:dLbls>
            <c:dLbl>
              <c:idx val="8"/>
              <c:layout>
                <c:manualLayout>
                  <c:x val="-3.3018867924528281E-2"/>
                  <c:y val="-4.40251572327044E-2"/>
                </c:manualLayout>
              </c:layout>
              <c:showVal val="1"/>
            </c:dLbl>
            <c:dLbl>
              <c:idx val="20"/>
              <c:layout>
                <c:manualLayout>
                  <c:x val="-3.3018867924528246E-2"/>
                  <c:y val="5.6603773584905662E-2"/>
                </c:manualLayout>
              </c:layout>
              <c:showVal val="1"/>
            </c:dLbl>
            <c:dLbl>
              <c:idx val="42"/>
              <c:layout>
                <c:manualLayout>
                  <c:x val="0"/>
                  <c:y val="-4.7169811320754707E-2"/>
                </c:manualLayout>
              </c:layout>
              <c:showVal val="1"/>
            </c:dLbl>
            <c:delete val="1"/>
          </c:dLbls>
          <c:cat>
            <c:strRef>
              <c:f>Sheet1!$B$1:$AR$1</c:f>
              <c:strCache>
                <c:ptCount val="43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</c:strCache>
            </c:strRef>
          </c:cat>
          <c:val>
            <c:numRef>
              <c:f>Sheet1!$B$2:$AR$2</c:f>
              <c:numCache>
                <c:formatCode>0.0</c:formatCode>
                <c:ptCount val="43"/>
                <c:pt idx="0">
                  <c:v>26.211114941840975</c:v>
                </c:pt>
                <c:pt idx="1">
                  <c:v>40.551221744461124</c:v>
                </c:pt>
                <c:pt idx="2">
                  <c:v>40.5</c:v>
                </c:pt>
                <c:pt idx="3">
                  <c:v>47.7</c:v>
                </c:pt>
                <c:pt idx="4">
                  <c:v>48.4</c:v>
                </c:pt>
                <c:pt idx="5">
                  <c:v>45.5</c:v>
                </c:pt>
                <c:pt idx="6">
                  <c:v>46.1</c:v>
                </c:pt>
                <c:pt idx="7">
                  <c:v>47.3</c:v>
                </c:pt>
                <c:pt idx="8">
                  <c:v>51.3</c:v>
                </c:pt>
                <c:pt idx="9">
                  <c:v>47.8</c:v>
                </c:pt>
                <c:pt idx="10">
                  <c:v>44.7</c:v>
                </c:pt>
                <c:pt idx="11">
                  <c:v>36.9</c:v>
                </c:pt>
                <c:pt idx="12">
                  <c:v>32.4</c:v>
                </c:pt>
                <c:pt idx="13">
                  <c:v>27.8</c:v>
                </c:pt>
                <c:pt idx="14">
                  <c:v>24.5</c:v>
                </c:pt>
                <c:pt idx="15">
                  <c:v>22.7</c:v>
                </c:pt>
                <c:pt idx="16">
                  <c:v>21.4</c:v>
                </c:pt>
                <c:pt idx="17">
                  <c:v>20.8</c:v>
                </c:pt>
                <c:pt idx="18">
                  <c:v>19.100000000000001</c:v>
                </c:pt>
                <c:pt idx="19">
                  <c:v>19.8</c:v>
                </c:pt>
                <c:pt idx="20">
                  <c:v>16.7</c:v>
                </c:pt>
                <c:pt idx="21">
                  <c:v>18.8</c:v>
                </c:pt>
                <c:pt idx="22">
                  <c:v>21.2</c:v>
                </c:pt>
                <c:pt idx="23">
                  <c:v>24.8</c:v>
                </c:pt>
                <c:pt idx="24">
                  <c:v>29.3</c:v>
                </c:pt>
                <c:pt idx="25">
                  <c:v>32.700000000000003</c:v>
                </c:pt>
                <c:pt idx="26">
                  <c:v>33.4</c:v>
                </c:pt>
                <c:pt idx="27">
                  <c:v>32.4</c:v>
                </c:pt>
                <c:pt idx="28">
                  <c:v>33.1</c:v>
                </c:pt>
                <c:pt idx="29">
                  <c:v>32.700000000000003</c:v>
                </c:pt>
                <c:pt idx="30">
                  <c:v>32.4</c:v>
                </c:pt>
                <c:pt idx="31">
                  <c:v>34.200000000000003</c:v>
                </c:pt>
                <c:pt idx="32">
                  <c:v>36.5</c:v>
                </c:pt>
                <c:pt idx="33">
                  <c:v>39.700000000000003</c:v>
                </c:pt>
                <c:pt idx="34">
                  <c:v>38.800000000000004</c:v>
                </c:pt>
                <c:pt idx="35">
                  <c:v>37.200000000000003</c:v>
                </c:pt>
                <c:pt idx="36">
                  <c:v>37.700000000000003</c:v>
                </c:pt>
                <c:pt idx="37">
                  <c:v>37.1</c:v>
                </c:pt>
                <c:pt idx="38">
                  <c:v>38.200000000000003</c:v>
                </c:pt>
                <c:pt idx="39">
                  <c:v>41.3</c:v>
                </c:pt>
                <c:pt idx="40">
                  <c:v>45.6</c:v>
                </c:pt>
                <c:pt idx="42">
                  <c:v>49.1</c:v>
                </c:pt>
              </c:numCache>
            </c:numRef>
          </c:val>
        </c:ser>
        <c:marker val="1"/>
        <c:axId val="94373760"/>
        <c:axId val="94375296"/>
      </c:lineChart>
      <c:catAx>
        <c:axId val="94373760"/>
        <c:scaling>
          <c:orientation val="minMax"/>
        </c:scaling>
        <c:axPos val="b"/>
        <c:tickLblPos val="nextTo"/>
        <c:crossAx val="94375296"/>
        <c:crosses val="autoZero"/>
        <c:auto val="1"/>
        <c:lblAlgn val="ctr"/>
        <c:lblOffset val="100"/>
        <c:tickLblSkip val="2"/>
      </c:catAx>
      <c:valAx>
        <c:axId val="9437529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0" sourceLinked="0"/>
        <c:tickLblPos val="nextTo"/>
        <c:crossAx val="94373760"/>
        <c:crosses val="autoZero"/>
        <c:crossBetween val="between"/>
      </c:valAx>
      <c:spPr>
        <a:solidFill>
          <a:srgbClr val="809EC2">
            <a:lumMod val="20000"/>
            <a:lumOff val="80000"/>
            <a:alpha val="0"/>
          </a:srgbClr>
        </a:solidFill>
      </c:spPr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4943007124109496E-2"/>
          <c:y val="4.3361581920904099E-2"/>
          <c:w val="0.87583239595050622"/>
          <c:h val="0.8495954001512522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Abortion Should be Legal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Liberal</c:v>
                </c:pt>
                <c:pt idx="1">
                  <c:v>Conservative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37.4</c:v>
                </c:pt>
              </c:numCache>
            </c:numRef>
          </c:val>
        </c:ser>
        <c:axId val="86153472"/>
        <c:axId val="86167552"/>
      </c:barChart>
      <c:catAx>
        <c:axId val="86153472"/>
        <c:scaling>
          <c:orientation val="minMax"/>
        </c:scaling>
        <c:axPos val="b"/>
        <c:tickLblPos val="nextTo"/>
        <c:crossAx val="86167552"/>
        <c:crosses val="autoZero"/>
        <c:auto val="1"/>
        <c:lblAlgn val="ctr"/>
        <c:lblOffset val="100"/>
      </c:catAx>
      <c:valAx>
        <c:axId val="8616755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General" sourceLinked="1"/>
        <c:tickLblPos val="nextTo"/>
        <c:crossAx val="86153472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>
        <c:manualLayout>
          <c:layoutTarget val="inner"/>
          <c:xMode val="edge"/>
          <c:yMode val="edge"/>
          <c:x val="9.9690944881890189E-2"/>
          <c:y val="3.7195374015748045E-2"/>
          <c:w val="0.86727969160105134"/>
          <c:h val="0.876716043307086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 national health care plan is needed to cover everybody's medical costs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Liberal</c:v>
                </c:pt>
                <c:pt idx="1">
                  <c:v>Conservative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81.3</c:v>
                </c:pt>
                <c:pt idx="1">
                  <c:v>28.9</c:v>
                </c:pt>
              </c:numCache>
            </c:numRef>
          </c:val>
        </c:ser>
        <c:dLbls>
          <c:showVal val="1"/>
        </c:dLbls>
        <c:axId val="86734720"/>
        <c:axId val="86736256"/>
      </c:barChart>
      <c:catAx>
        <c:axId val="86734720"/>
        <c:scaling>
          <c:orientation val="minMax"/>
        </c:scaling>
        <c:axPos val="b"/>
        <c:tickLblPos val="nextTo"/>
        <c:crossAx val="86736256"/>
        <c:crosses val="autoZero"/>
        <c:auto val="1"/>
        <c:lblAlgn val="ctr"/>
        <c:lblOffset val="100"/>
      </c:catAx>
      <c:valAx>
        <c:axId val="8673625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General" sourceLinked="1"/>
        <c:tickLblPos val="nextTo"/>
        <c:crossAx val="86734720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8.4896637920260046E-2"/>
          <c:y val="3.8149101554613402E-2"/>
          <c:w val="0.89482177227846627"/>
          <c:h val="0.8322249141934197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Any hours per week spent partying</c:v>
                </c:pt>
              </c:strCache>
            </c:strRef>
          </c:tx>
          <c:spPr>
            <a:ln w="44450"/>
          </c:spPr>
          <c:cat>
            <c:strRef>
              <c:f>Sheet1!$B$1:$AU$1</c:f>
              <c:strCache>
                <c:ptCount val="46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6"/>
                <c:pt idx="21" formatCode="0.0">
                  <c:v>88.5</c:v>
                </c:pt>
                <c:pt idx="22" formatCode="0.0">
                  <c:v>87.8</c:v>
                </c:pt>
                <c:pt idx="23" formatCode="0.0">
                  <c:v>86.8</c:v>
                </c:pt>
                <c:pt idx="24" formatCode="0.0">
                  <c:v>85.6</c:v>
                </c:pt>
                <c:pt idx="25" formatCode="0.0">
                  <c:v>85</c:v>
                </c:pt>
                <c:pt idx="26" formatCode="0.0">
                  <c:v>83.9</c:v>
                </c:pt>
                <c:pt idx="27" formatCode="0.0">
                  <c:v>85</c:v>
                </c:pt>
                <c:pt idx="28" formatCode="0.0">
                  <c:v>82.7</c:v>
                </c:pt>
                <c:pt idx="29" formatCode="0.0">
                  <c:v>82.6</c:v>
                </c:pt>
                <c:pt idx="30" formatCode="0.0">
                  <c:v>81.8</c:v>
                </c:pt>
                <c:pt idx="31" formatCode="0.0">
                  <c:v>81.7</c:v>
                </c:pt>
                <c:pt idx="32" formatCode="0.0">
                  <c:v>82.2</c:v>
                </c:pt>
                <c:pt idx="33" formatCode="0.0">
                  <c:v>81.2</c:v>
                </c:pt>
                <c:pt idx="34" formatCode="0.0">
                  <c:v>82.1</c:v>
                </c:pt>
                <c:pt idx="35" formatCode="0.0">
                  <c:v>81.099999999999994</c:v>
                </c:pt>
                <c:pt idx="36" formatCode="0.0">
                  <c:v>79</c:v>
                </c:pt>
                <c:pt idx="37" formatCode="0.0">
                  <c:v>77.2</c:v>
                </c:pt>
                <c:pt idx="38" formatCode="0.0">
                  <c:v>76.2</c:v>
                </c:pt>
                <c:pt idx="39" formatCode="0.0">
                  <c:v>74.900000000000006</c:v>
                </c:pt>
                <c:pt idx="40" formatCode="0.0">
                  <c:v>74.400000000000006</c:v>
                </c:pt>
                <c:pt idx="41" formatCode="0.0">
                  <c:v>73.3</c:v>
                </c:pt>
                <c:pt idx="42" formatCode="0.0">
                  <c:v>71</c:v>
                </c:pt>
                <c:pt idx="43" formatCode="0.0">
                  <c:v>69.7</c:v>
                </c:pt>
                <c:pt idx="44" formatCode="0.0">
                  <c:v>68.099999999999994</c:v>
                </c:pt>
                <c:pt idx="45" formatCode="0.0">
                  <c:v>65.400000000000006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Came late to class (occasionally/frequently)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Sheet1!$B$1:$AU$1</c:f>
              <c:strCache>
                <c:ptCount val="46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</c:strCache>
            </c:strRef>
          </c:cat>
          <c:val>
            <c:numRef>
              <c:f>Sheet1!$B$3:$AU$3</c:f>
              <c:numCache>
                <c:formatCode>0.0</c:formatCode>
                <c:ptCount val="46"/>
                <c:pt idx="0">
                  <c:v>48.170022140745502</c:v>
                </c:pt>
                <c:pt idx="1">
                  <c:v>56.912878699424475</c:v>
                </c:pt>
                <c:pt idx="2">
                  <c:v>53.297897436744755</c:v>
                </c:pt>
                <c:pt idx="3">
                  <c:v>58.744447230429813</c:v>
                </c:pt>
                <c:pt idx="4">
                  <c:v>59.537712042457485</c:v>
                </c:pt>
                <c:pt idx="5">
                  <c:v>53.7</c:v>
                </c:pt>
                <c:pt idx="24">
                  <c:v>60.2</c:v>
                </c:pt>
                <c:pt idx="25">
                  <c:v>58.1</c:v>
                </c:pt>
                <c:pt idx="26">
                  <c:v>57.7</c:v>
                </c:pt>
                <c:pt idx="27">
                  <c:v>57.5</c:v>
                </c:pt>
                <c:pt idx="28">
                  <c:v>57.3</c:v>
                </c:pt>
                <c:pt idx="32">
                  <c:v>64.099999999999994</c:v>
                </c:pt>
                <c:pt idx="33">
                  <c:v>64.5</c:v>
                </c:pt>
                <c:pt idx="34">
                  <c:v>64.5</c:v>
                </c:pt>
                <c:pt idx="35">
                  <c:v>65.099999999999994</c:v>
                </c:pt>
                <c:pt idx="36">
                  <c:v>63.2</c:v>
                </c:pt>
                <c:pt idx="37">
                  <c:v>62.6</c:v>
                </c:pt>
                <c:pt idx="38">
                  <c:v>63.2</c:v>
                </c:pt>
                <c:pt idx="39">
                  <c:v>62.3</c:v>
                </c:pt>
                <c:pt idx="40">
                  <c:v>60.6</c:v>
                </c:pt>
                <c:pt idx="41">
                  <c:v>60.2</c:v>
                </c:pt>
                <c:pt idx="42">
                  <c:v>60.5</c:v>
                </c:pt>
                <c:pt idx="43">
                  <c:v>57.5</c:v>
                </c:pt>
                <c:pt idx="44">
                  <c:v>57</c:v>
                </c:pt>
                <c:pt idx="45">
                  <c:v>54.7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Drank wine or liquor (occasionally/frequently)</c:v>
                </c:pt>
              </c:strCache>
            </c:strRef>
          </c:tx>
          <c:spPr>
            <a:ln w="41275" cmpd="sng">
              <a:solidFill>
                <a:srgbClr val="FEFAC9">
                  <a:lumMod val="5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Sheet1!$B$1:$AU$1</c:f>
              <c:strCache>
                <c:ptCount val="46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</c:strCache>
            </c:strRef>
          </c:cat>
          <c:val>
            <c:numRef>
              <c:f>Sheet1!$B$4:$AU$4</c:f>
              <c:numCache>
                <c:formatCode>General</c:formatCode>
                <c:ptCount val="46"/>
                <c:pt idx="21" formatCode="0.0">
                  <c:v>67.8</c:v>
                </c:pt>
                <c:pt idx="22" formatCode="0.0">
                  <c:v>67.2</c:v>
                </c:pt>
                <c:pt idx="23" formatCode="0.0">
                  <c:v>61.6</c:v>
                </c:pt>
                <c:pt idx="24" formatCode="0.0">
                  <c:v>57.7</c:v>
                </c:pt>
                <c:pt idx="25" formatCode="0.0">
                  <c:v>56.2</c:v>
                </c:pt>
                <c:pt idx="26" formatCode="0.0">
                  <c:v>54.5</c:v>
                </c:pt>
                <c:pt idx="27" formatCode="0.0">
                  <c:v>54.8</c:v>
                </c:pt>
                <c:pt idx="28" formatCode="0.0">
                  <c:v>52.5</c:v>
                </c:pt>
                <c:pt idx="29" formatCode="0.0">
                  <c:v>54</c:v>
                </c:pt>
                <c:pt idx="30" formatCode="0.0">
                  <c:v>54.7</c:v>
                </c:pt>
                <c:pt idx="31" formatCode="0.0">
                  <c:v>55</c:v>
                </c:pt>
                <c:pt idx="32" formatCode="0.0">
                  <c:v>54.9</c:v>
                </c:pt>
                <c:pt idx="33" formatCode="0.0">
                  <c:v>53.2</c:v>
                </c:pt>
                <c:pt idx="34" formatCode="0.0">
                  <c:v>53.9</c:v>
                </c:pt>
                <c:pt idx="35" formatCode="0.0">
                  <c:v>53.7</c:v>
                </c:pt>
                <c:pt idx="36" formatCode="0.0">
                  <c:v>52.5</c:v>
                </c:pt>
                <c:pt idx="37" formatCode="0.0">
                  <c:v>50.7</c:v>
                </c:pt>
                <c:pt idx="38" formatCode="0.0">
                  <c:v>51.9</c:v>
                </c:pt>
                <c:pt idx="39" formatCode="0.0">
                  <c:v>50.5</c:v>
                </c:pt>
                <c:pt idx="40" formatCode="0.0">
                  <c:v>48.6</c:v>
                </c:pt>
                <c:pt idx="41" formatCode="0.0">
                  <c:v>47.2</c:v>
                </c:pt>
                <c:pt idx="42" formatCode="0.0">
                  <c:v>43.9</c:v>
                </c:pt>
                <c:pt idx="43" formatCode="0.0">
                  <c:v>44.4</c:v>
                </c:pt>
                <c:pt idx="44" formatCode="0.0">
                  <c:v>43.3</c:v>
                </c:pt>
                <c:pt idx="45" formatCode="0.0">
                  <c:v>41.1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Drank beer (occasionally/frequently)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cat>
            <c:strRef>
              <c:f>Sheet1!$B$1:$AU$1</c:f>
              <c:strCache>
                <c:ptCount val="46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</c:strCache>
            </c:strRef>
          </c:cat>
          <c:val>
            <c:numRef>
              <c:f>Sheet1!$B$5:$AU$5</c:f>
              <c:numCache>
                <c:formatCode>0.0</c:formatCode>
                <c:ptCount val="46"/>
                <c:pt idx="0">
                  <c:v>53.765800737872162</c:v>
                </c:pt>
                <c:pt idx="1">
                  <c:v>54.316533383716894</c:v>
                </c:pt>
                <c:pt idx="2">
                  <c:v>51.018959710833151</c:v>
                </c:pt>
                <c:pt idx="3">
                  <c:v>54.066652040243547</c:v>
                </c:pt>
                <c:pt idx="4">
                  <c:v>56.048404680907396</c:v>
                </c:pt>
                <c:pt idx="5">
                  <c:v>58.1</c:v>
                </c:pt>
                <c:pt idx="12">
                  <c:v>71.7</c:v>
                </c:pt>
                <c:pt idx="13">
                  <c:v>72.900000000000006</c:v>
                </c:pt>
                <c:pt idx="15">
                  <c:v>74.2</c:v>
                </c:pt>
                <c:pt idx="16">
                  <c:v>73.7</c:v>
                </c:pt>
                <c:pt idx="17">
                  <c:v>71.7</c:v>
                </c:pt>
                <c:pt idx="18">
                  <c:v>68.8</c:v>
                </c:pt>
                <c:pt idx="19">
                  <c:v>66.3</c:v>
                </c:pt>
                <c:pt idx="20">
                  <c:v>66.099999999999994</c:v>
                </c:pt>
                <c:pt idx="21">
                  <c:v>65.400000000000006</c:v>
                </c:pt>
                <c:pt idx="22">
                  <c:v>64.7</c:v>
                </c:pt>
                <c:pt idx="23">
                  <c:v>59.7</c:v>
                </c:pt>
                <c:pt idx="24">
                  <c:v>56.7</c:v>
                </c:pt>
                <c:pt idx="25">
                  <c:v>55.2</c:v>
                </c:pt>
                <c:pt idx="26">
                  <c:v>53.7</c:v>
                </c:pt>
                <c:pt idx="27">
                  <c:v>53.5</c:v>
                </c:pt>
                <c:pt idx="28">
                  <c:v>51.7</c:v>
                </c:pt>
                <c:pt idx="29">
                  <c:v>52.4</c:v>
                </c:pt>
                <c:pt idx="30">
                  <c:v>51.5</c:v>
                </c:pt>
                <c:pt idx="31">
                  <c:v>50.7</c:v>
                </c:pt>
                <c:pt idx="32">
                  <c:v>50.1</c:v>
                </c:pt>
                <c:pt idx="33">
                  <c:v>48.7</c:v>
                </c:pt>
                <c:pt idx="34">
                  <c:v>48.3</c:v>
                </c:pt>
                <c:pt idx="35">
                  <c:v>47.1</c:v>
                </c:pt>
                <c:pt idx="36">
                  <c:v>46.5</c:v>
                </c:pt>
                <c:pt idx="37">
                  <c:v>44.8</c:v>
                </c:pt>
                <c:pt idx="38">
                  <c:v>45.5</c:v>
                </c:pt>
                <c:pt idx="39">
                  <c:v>43.4</c:v>
                </c:pt>
                <c:pt idx="40">
                  <c:v>42.3</c:v>
                </c:pt>
                <c:pt idx="41">
                  <c:v>41.2</c:v>
                </c:pt>
                <c:pt idx="42">
                  <c:v>38</c:v>
                </c:pt>
                <c:pt idx="43">
                  <c:v>39.5</c:v>
                </c:pt>
                <c:pt idx="44">
                  <c:v>38.4</c:v>
                </c:pt>
                <c:pt idx="45">
                  <c:v>35.4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Was bored in class (frequently)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Sheet1!$B$1:$AU$1</c:f>
              <c:strCache>
                <c:ptCount val="46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</c:strCache>
            </c:strRef>
          </c:cat>
          <c:val>
            <c:numRef>
              <c:f>Sheet1!$B$6:$AU$6</c:f>
              <c:numCache>
                <c:formatCode>General</c:formatCode>
                <c:ptCount val="46"/>
                <c:pt idx="18" formatCode="0.0">
                  <c:v>29.8</c:v>
                </c:pt>
                <c:pt idx="19" formatCode="0.0">
                  <c:v>29.3</c:v>
                </c:pt>
                <c:pt idx="20" formatCode="0.0">
                  <c:v>32.5</c:v>
                </c:pt>
                <c:pt idx="21" formatCode="0.0">
                  <c:v>33</c:v>
                </c:pt>
                <c:pt idx="22" formatCode="0.0">
                  <c:v>35.9</c:v>
                </c:pt>
                <c:pt idx="23" formatCode="0.0">
                  <c:v>36.1</c:v>
                </c:pt>
                <c:pt idx="24" formatCode="0.0">
                  <c:v>31.4</c:v>
                </c:pt>
                <c:pt idx="25" formatCode="0.0">
                  <c:v>33.4</c:v>
                </c:pt>
                <c:pt idx="26" formatCode="0.0">
                  <c:v>33.200000000000003</c:v>
                </c:pt>
                <c:pt idx="27" formatCode="0.0">
                  <c:v>35.300000000000004</c:v>
                </c:pt>
                <c:pt idx="28" formatCode="0.0">
                  <c:v>36.700000000000003</c:v>
                </c:pt>
                <c:pt idx="29" formatCode="0.0">
                  <c:v>36.4</c:v>
                </c:pt>
                <c:pt idx="30" formatCode="0.0">
                  <c:v>37.6</c:v>
                </c:pt>
                <c:pt idx="31" formatCode="0.0">
                  <c:v>38.4</c:v>
                </c:pt>
                <c:pt idx="32" formatCode="0.0">
                  <c:v>39.1</c:v>
                </c:pt>
                <c:pt idx="33" formatCode="0.0">
                  <c:v>40.6</c:v>
                </c:pt>
                <c:pt idx="34" formatCode="0.0">
                  <c:v>39.700000000000003</c:v>
                </c:pt>
                <c:pt idx="35" formatCode="0.0">
                  <c:v>41.1</c:v>
                </c:pt>
                <c:pt idx="36" formatCode="0.0">
                  <c:v>40.300000000000004</c:v>
                </c:pt>
                <c:pt idx="37" formatCode="0.0">
                  <c:v>40.1</c:v>
                </c:pt>
                <c:pt idx="38" formatCode="0.0">
                  <c:v>42.8</c:v>
                </c:pt>
                <c:pt idx="39" formatCode="0.0">
                  <c:v>40.5</c:v>
                </c:pt>
                <c:pt idx="40" formatCode="0.0">
                  <c:v>40.9</c:v>
                </c:pt>
                <c:pt idx="41" formatCode="0.0">
                  <c:v>41</c:v>
                </c:pt>
                <c:pt idx="42" formatCode="0.0">
                  <c:v>39.5</c:v>
                </c:pt>
                <c:pt idx="43" formatCode="0.0">
                  <c:v>38.6</c:v>
                </c:pt>
                <c:pt idx="44" formatCode="0.0">
                  <c:v>39.200000000000003</c:v>
                </c:pt>
                <c:pt idx="45" formatCode="0.0">
                  <c:v>36.4</c:v>
                </c:pt>
              </c:numCache>
            </c:numRef>
          </c:val>
        </c:ser>
        <c:marker val="1"/>
        <c:axId val="98289152"/>
        <c:axId val="98313344"/>
      </c:lineChart>
      <c:catAx>
        <c:axId val="98289152"/>
        <c:scaling>
          <c:orientation val="minMax"/>
        </c:scaling>
        <c:axPos val="b"/>
        <c:tickLblPos val="nextTo"/>
        <c:crossAx val="98313344"/>
        <c:crosses val="autoZero"/>
        <c:auto val="1"/>
        <c:lblAlgn val="ctr"/>
        <c:lblOffset val="100"/>
        <c:tickLblSkip val="3"/>
      </c:catAx>
      <c:valAx>
        <c:axId val="983133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/>
        </c:title>
        <c:numFmt formatCode="General" sourceLinked="1"/>
        <c:tickLblPos val="nextTo"/>
        <c:crossAx val="982891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9.2515432098765504E-2"/>
          <c:y val="0.6623246140842578"/>
          <c:w val="0.87816358024691243"/>
          <c:h val="0.19105164820499132"/>
        </c:manualLayout>
      </c:layout>
      <c:txPr>
        <a:bodyPr/>
        <a:lstStyle/>
        <a:p>
          <a:pPr>
            <a:defRPr baseline="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0.09524</cdr:x>
      <cdr:y>0.92147</cdr:y>
    </cdr:from>
    <cdr:to>
      <cdr:x>0.9619</cdr:x>
      <cdr:y>0.98429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4470400"/>
          <a:ext cx="6934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bg1"/>
              </a:solidFill>
              <a:latin typeface="+mj-lt"/>
            </a:rPr>
            <a:t>	First Generation 			Non First Generation</a:t>
          </a:r>
          <a:endParaRPr lang="en-US" sz="12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5057D-2A2F-48C3-94A9-B382B07108F2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12C8D-A39E-43C2-884F-474CBD72F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FC59-949C-4873-92B7-657641AA0B62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575" y="6324600"/>
            <a:ext cx="4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6F4F-3E05-4B97-860E-989BEB1A75D5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2D339F-4C3B-4A3C-83FA-A5A48E70C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1336-126D-466D-96CA-EA0D8300F653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A08240-2ADD-4023-AE0B-CB1F0CA3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75D7-25B1-4C45-9682-ED09BEF6F7E5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575" y="6324600"/>
            <a:ext cx="4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1324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425E-8D86-41DA-8CE8-4312A7838821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575" y="6324600"/>
            <a:ext cx="4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575" y="6324600"/>
            <a:ext cx="4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3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34B"/>
                </a:solidFill>
              </a:defRPr>
            </a:lvl1pPr>
            <a:lvl2pPr>
              <a:defRPr sz="2400">
                <a:solidFill>
                  <a:srgbClr val="00234B"/>
                </a:solidFill>
              </a:defRPr>
            </a:lvl2pPr>
            <a:lvl3pPr>
              <a:defRPr sz="2000">
                <a:solidFill>
                  <a:srgbClr val="00234B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1CC6-56D3-4548-813C-EE984CA685A2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074E-7E7F-4325-B555-103816687D9F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C1DA97-56E9-4480-94C6-848F6843C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B703-09DE-4F82-BB34-A4B97C134E31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22CEF-9E34-432A-B596-1301F101E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575" y="6324600"/>
            <a:ext cx="4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6916-038E-4765-897A-9D32814241B4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BD1A58-DE99-4BE3-9C8C-86105C747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48400"/>
            <a:ext cx="539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21BB-C584-4750-B3B5-732699B6A14F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5996A6-DDFD-4E48-B4AD-750E030E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FD1AA-3B30-4493-A606-AAD43BF91E3A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5" r:id="rId4"/>
    <p:sldLayoutId id="2147483823" r:id="rId5"/>
    <p:sldLayoutId id="2147483824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132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132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32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32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32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HERIUCLA" TargetMode="External"/><Relationship Id="rId3" Type="http://schemas.openxmlformats.org/officeDocument/2006/relationships/hyperlink" Target="http://www.heri.ucla.edu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HERI.CIRP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hyperlink" Target="http://heri.ucla.edu/blog" TargetMode="External"/><Relationship Id="rId4" Type="http://schemas.openxmlformats.org/officeDocument/2006/relationships/hyperlink" Target="http://heri.ucla.edu/pr-display.php?prQry=88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2209800"/>
          </a:xfrm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 smtClean="0"/>
              <a:t>Findings from the 2011 CIRP Freshman Survey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rgbClr val="00234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553200" cy="19050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Research Institute at UCLA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Increasing Support for Same-Sex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Marriage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(% Indicating “Agree Strongly” or “Agree Somewhat”)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6002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19050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</p:spPr>
        <p:txBody>
          <a:bodyPr/>
          <a:lstStyle/>
          <a:p>
            <a:pPr lvl="0" algn="ctr" eaLnBrk="0" hangingPunct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Same-Sex Marriage,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Political Orientation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(% Indicating “Agree Strongly” or “Agree Somewhat”)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2057400"/>
          <a:ext cx="79248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</p:spPr>
        <p:txBody>
          <a:bodyPr/>
          <a:lstStyle/>
          <a:p>
            <a:pPr lvl="0" algn="ctr" eaLnBrk="0" hangingPunct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Undocumented Immigrants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Should be Denied Access to Public Education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</a:rPr>
              <a:t>(% Indicating “Agree Strongly” or “Agree Somewhat”)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2209800"/>
          <a:ext cx="807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Support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Legalization of Marijuana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“Agree Strongly” or “Agree Somewhat”)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1600200"/>
          <a:ext cx="800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Legalization of Abortion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“Agree Strongly” or “Agree Somewhat”)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2209800"/>
          <a:ext cx="807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  <a:noFill/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National Health Care Plan is Needed to Cover Everybody’s Medical Costs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“Agree Strongly” or “Agree Somewhat”)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Movement on issues in a liberal direction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Self-identification as liberal or conservative moving down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Middle-of-the-road moving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Conservative students moving on some issues, liberals on </a:t>
            </a:r>
            <a:r>
              <a:rPr lang="en-US" dirty="0" smtClean="0">
                <a:solidFill>
                  <a:schemeClr val="bg1"/>
                </a:solidFill>
              </a:rPr>
              <a:t>others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 Behaviors and Attitudes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During High School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 Behaviors and Attitudes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During High School, by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CIRP Freshman Survey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458200" cy="44958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495883"/>
              </a:solidFill>
              <a:latin typeface="+mj-lt"/>
            </a:endParaRPr>
          </a:p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Project of the Higher Education Research Institute at UCLA</a:t>
            </a:r>
          </a:p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Comprehensive survey of incoming first-time       full-time college students</a:t>
            </a:r>
          </a:p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Beginning of longitudinal research program that continues with the YFCY, DLE, and CSS</a:t>
            </a:r>
          </a:p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46th year and over 15 million students total </a:t>
            </a:r>
          </a:p>
          <a:p>
            <a:pPr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49588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Expectations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College: Discussing Course Content with Students Outside of Class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“Very Good Chance”)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2209800"/>
          <a:ext cx="7924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6764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AP Classes Taken in High School, by Planned Major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</p:spPr>
        <p:txBody>
          <a:bodyPr/>
          <a:lstStyle/>
          <a:p>
            <a:r>
              <a:rPr lang="en-US" sz="3200" dirty="0" smtClean="0"/>
              <a:t>Looking at Graduation Rates Using Results from the CIRP Freshman Survey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Students who studied more as seniors in high school had a </a:t>
            </a:r>
            <a:r>
              <a:rPr lang="en-US" sz="2800" i="1" dirty="0" smtClean="0">
                <a:solidFill>
                  <a:schemeClr val="bg1"/>
                </a:solidFill>
              </a:rPr>
              <a:t>higher</a:t>
            </a:r>
            <a:r>
              <a:rPr lang="en-US" sz="2800" dirty="0" smtClean="0">
                <a:solidFill>
                  <a:schemeClr val="bg1"/>
                </a:solidFill>
              </a:rPr>
              <a:t> probability of graduating college in 4, 5, or 6 years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Students who were more likely to come to class late in high school were </a:t>
            </a:r>
            <a:r>
              <a:rPr lang="en-US" sz="2800" i="1" dirty="0" smtClean="0">
                <a:solidFill>
                  <a:schemeClr val="bg1"/>
                </a:solidFill>
              </a:rPr>
              <a:t>less likely</a:t>
            </a:r>
            <a:r>
              <a:rPr lang="en-US" sz="2800" dirty="0" smtClean="0">
                <a:solidFill>
                  <a:schemeClr val="bg1"/>
                </a:solidFill>
              </a:rPr>
              <a:t> to graduate from college in 4, 5, or 6 years</a:t>
            </a:r>
          </a:p>
          <a:p>
            <a:pPr algn="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Completing College: Assessing Graduation Rates </a:t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at Four-Year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524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Reasons for Going to College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“Very Important”)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533400" y="2057400"/>
          <a:ext cx="8229600" cy="42130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90800"/>
                <a:gridCol w="1005840"/>
                <a:gridCol w="1158240"/>
                <a:gridCol w="1158240"/>
                <a:gridCol w="1158240"/>
                <a:gridCol w="115824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Business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Social</a:t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Science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Humanities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Other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be able to get a better job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88.3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91.7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73.3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85.5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learn more about things that interest 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84.9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82.9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get training for a specific career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82.4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73.7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72.4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be able to make more money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72.3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84.0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65.4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55.6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73.4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gain a general education and appreciation of ideas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69.9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74.7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71.1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prepare myself for graduate or professional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69.7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57.2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46.0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50.9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make me a more cultured person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46.1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55.9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62.0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49.1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Reasons for Going to College,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Probable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Major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“Very Important”)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533400" y="2057400"/>
          <a:ext cx="8229600" cy="42130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90800"/>
                <a:gridCol w="1005840"/>
                <a:gridCol w="1158240"/>
                <a:gridCol w="1158240"/>
                <a:gridCol w="1158240"/>
                <a:gridCol w="115824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Business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Social</a:t>
                      </a:r>
                      <a:br>
                        <a:rPr lang="en-US" sz="1400" u="none" strike="noStrike" dirty="0" smtClean="0"/>
                      </a:br>
                      <a:r>
                        <a:rPr lang="en-US" sz="1400" u="none" strike="noStrike" dirty="0" smtClean="0"/>
                        <a:t>Science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Humanities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Other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be able to get a better job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88.3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91.7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73.3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85.5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learn more about things that interest 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84.9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89.6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82.9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get training for a specific career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82.4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73.7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72.4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 be able to make more money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72.3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84.0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65.4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55.6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73.4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gain a general education and appreciation of ideas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71.4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69.9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76.2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74.7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71.1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prepare myself for graduate or professional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69.7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57.2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+mn-lt"/>
                        </a:rPr>
                        <a:t>63.9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46.0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50.9</a:t>
                      </a:r>
                    </a:p>
                  </a:txBody>
                  <a:tcPr marL="9525" marR="9525" marT="9525" marB="0"/>
                </a:tc>
              </a:tr>
              <a:tr h="53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 make me a more cultured person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46.1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55.9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62.0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49.1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Reasons for Going to College,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Probable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Major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“Very Important”)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Financing for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Year of College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Indicates Any Funds Received)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19050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Receiving More than $10,000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More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Scholarships or Grants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Cover Expenses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First Year of College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CIRP Freshman Survey 2011</a:t>
            </a:r>
            <a:r>
              <a:rPr lang="en-US" b="1" dirty="0" smtClean="0">
                <a:solidFill>
                  <a:srgbClr val="495883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Administered at 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396 colleges and universities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267,984 students</a:t>
            </a:r>
          </a:p>
          <a:p>
            <a:pPr lvl="1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“Norms” </a:t>
            </a:r>
            <a:r>
              <a:rPr lang="en-US" sz="2800" b="1" dirty="0" smtClean="0">
                <a:solidFill>
                  <a:schemeClr val="bg1"/>
                </a:solidFill>
              </a:rPr>
              <a:t>(high response rates)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270 colleges and universities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203,967 students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Weighted to the 1.5 million entering students        in four-year institutions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19050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 to Use $10,000 or More in Loans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Cover Expenses in the First Year of College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noFill/>
        </p:spPr>
        <p:txBody>
          <a:bodyPr/>
          <a:lstStyle/>
          <a:p>
            <a:r>
              <a:rPr lang="en-US" dirty="0" smtClean="0"/>
              <a:t>Changes in Financing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Fewer funds available from </a:t>
            </a:r>
            <a:r>
              <a:rPr lang="en-US" dirty="0" smtClean="0">
                <a:solidFill>
                  <a:schemeClr val="bg1"/>
                </a:solidFill>
              </a:rPr>
              <a:t>scholarships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Fewer students anticipate contributing funds from their own savings or jobs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Average indebtedness for college graduates in 2010: $25,250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5% from 2009</a:t>
            </a:r>
          </a:p>
          <a:p>
            <a:pPr lvl="2">
              <a:buNone/>
            </a:pP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The Institute for College Access &amp; Success, 2011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noFill/>
        </p:spPr>
        <p:txBody>
          <a:bodyPr/>
          <a:lstStyle/>
          <a:p>
            <a:r>
              <a:rPr lang="en-US" dirty="0" smtClean="0"/>
              <a:t>Student Concerns About Financing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11.9% have </a:t>
            </a:r>
            <a:r>
              <a:rPr lang="en-US" i="1" dirty="0" smtClean="0">
                <a:solidFill>
                  <a:schemeClr val="bg1"/>
                </a:solidFill>
              </a:rPr>
              <a:t>major</a:t>
            </a:r>
            <a:r>
              <a:rPr lang="en-US" dirty="0" smtClean="0">
                <a:solidFill>
                  <a:schemeClr val="bg1"/>
                </a:solidFill>
              </a:rPr>
              <a:t> concerns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to 2010 </a:t>
            </a:r>
            <a:r>
              <a:rPr lang="en-US" dirty="0" smtClean="0">
                <a:solidFill>
                  <a:schemeClr val="bg1"/>
                </a:solidFill>
              </a:rPr>
              <a:t>(11.1%)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22.1% of students at HBCUs have major concerns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55.5% have </a:t>
            </a:r>
            <a:r>
              <a:rPr lang="en-US" i="1" dirty="0" smtClean="0">
                <a:solidFill>
                  <a:schemeClr val="bg1"/>
                </a:solidFill>
              </a:rPr>
              <a:t>some</a:t>
            </a:r>
            <a:r>
              <a:rPr lang="en-US" dirty="0" smtClean="0">
                <a:solidFill>
                  <a:schemeClr val="bg1"/>
                </a:solidFill>
              </a:rPr>
              <a:t> concerns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to </a:t>
            </a:r>
            <a:r>
              <a:rPr lang="en-US" dirty="0" smtClean="0">
                <a:solidFill>
                  <a:schemeClr val="bg1"/>
                </a:solidFill>
              </a:rPr>
              <a:t>2010 (54.5%)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6764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85344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College Acceptance and Attendance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First-Choice Institution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609600" y="16002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274638"/>
            <a:ext cx="85344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College Acceptance and Attendance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First-Choice Institution, by Generation Status and Sex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Trends in Social Network 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397000"/>
          <a:ext cx="80010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Spent on Social Networking as High School Seniors, by Sex</a:t>
            </a:r>
            <a:b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(% Spending 3 or More Hours Per Week)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2209800"/>
          <a:ext cx="800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84582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r>
              <a:rPr lang="en-US" b="1" dirty="0" smtClean="0"/>
              <a:t>CIRP Conceptual Framework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experience is comprehensive, multifaceted and inter-related, not focused on one or two issues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at cognitive and affective domains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 data that is: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Behavioral (what students do, i.e., study, interact, etc)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Psychological (attitudes, values, self-concept)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Environmental (campus climate, residence type)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</p:spPr>
        <p:txBody>
          <a:bodyPr/>
          <a:lstStyle/>
          <a:p>
            <a:r>
              <a:rPr lang="en-US" dirty="0" smtClean="0"/>
              <a:t>Following Up From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Emotional Health </a:t>
            </a:r>
            <a:r>
              <a:rPr lang="en-US" sz="2000" dirty="0" smtClean="0">
                <a:solidFill>
                  <a:schemeClr val="bg1"/>
                </a:solidFill>
              </a:rPr>
              <a:t>(“highest 10%” or “above average”)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51.9% in 2010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→</a:t>
            </a:r>
            <a:r>
              <a:rPr lang="en-US" dirty="0" smtClean="0">
                <a:solidFill>
                  <a:schemeClr val="bg1"/>
                </a:solidFill>
              </a:rPr>
              <a:t> 52.6% in 2011</a:t>
            </a:r>
          </a:p>
          <a:p>
            <a:pPr lvl="1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“Overwhelmed by all I had to do” </a:t>
            </a:r>
            <a:r>
              <a:rPr lang="en-US" sz="2000" dirty="0" smtClean="0">
                <a:solidFill>
                  <a:schemeClr val="bg1"/>
                </a:solidFill>
              </a:rPr>
              <a:t>(“frequently”)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29.1% in 2010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→</a:t>
            </a:r>
            <a:r>
              <a:rPr lang="en-US" dirty="0" smtClean="0">
                <a:solidFill>
                  <a:schemeClr val="bg1"/>
                </a:solidFill>
              </a:rPr>
              <a:t> 28.5% in 2011</a:t>
            </a:r>
          </a:p>
          <a:p>
            <a:pPr lvl="1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Parental Unemployment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Fathers:   4.9% in 2010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→ 4.7% in 2011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cs typeface="Arial"/>
              </a:rPr>
              <a:t>Mothers: 8.6% in 2010 → 8.6% in 2011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95883"/>
                </a:solidFill>
              </a:rPr>
              <a:t>For More Information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3657600" cy="1600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495883"/>
                </a:solidFill>
                <a:hlinkClick r:id="rId3"/>
              </a:rPr>
              <a:t>www.heri.ucla.edu</a:t>
            </a:r>
            <a:endParaRPr lang="en-US" sz="2000" dirty="0" smtClean="0">
              <a:solidFill>
                <a:srgbClr val="495883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2000" dirty="0" smtClean="0">
              <a:solidFill>
                <a:srgbClr val="495883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495883"/>
                </a:solidFill>
              </a:rPr>
              <a:t>heri@ucla.edu</a:t>
            </a:r>
            <a:endParaRPr lang="en-US" sz="2000" dirty="0" smtClean="0">
              <a:solidFill>
                <a:srgbClr val="495883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norms_cover_2011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447800"/>
            <a:ext cx="3412252" cy="4415028"/>
          </a:xfrm>
          <a:prstGeom prst="rect">
            <a:avLst/>
          </a:prstGeom>
        </p:spPr>
      </p:pic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6477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6477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6477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bg1"/>
                </a:solidFill>
              </a:rPr>
              <a:t>Astin’s I-E-O Model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V="1">
            <a:off x="1371600" y="2895600"/>
            <a:ext cx="838200" cy="685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114800" y="5027613"/>
            <a:ext cx="1143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858000" y="3048000"/>
            <a:ext cx="838200" cy="685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8535" name="Text Box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3935413"/>
            <a:ext cx="3683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304800" y="4121150"/>
            <a:ext cx="3657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INPUT</a:t>
            </a:r>
          </a:p>
          <a:p>
            <a:pPr algn="ctr" eaLnBrk="0" hangingPunct="0"/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en-US" i="1" dirty="0">
                <a:solidFill>
                  <a:schemeClr val="bg1"/>
                </a:solidFill>
                <a:latin typeface="Arial" charset="0"/>
              </a:rPr>
              <a:t>CIRP Freshman Survey</a:t>
            </a:r>
          </a:p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(previous academic performance,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financial concerns,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" charset="0"/>
              </a:rPr>
              <a:t>expectations, degree aspirations,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" charset="0"/>
              </a:rPr>
              <a:t>self-concept in high school, race, sex)</a:t>
            </a:r>
            <a:r>
              <a:rPr lang="en-US" sz="1600" dirty="0">
                <a:solidFill>
                  <a:srgbClr val="A4AEB5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78537" name="Text Box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1447800"/>
            <a:ext cx="42132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514600" y="1609725"/>
            <a:ext cx="419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u="sng" dirty="0" smtClean="0">
                <a:solidFill>
                  <a:srgbClr val="21324D"/>
                </a:solidFill>
                <a:latin typeface="Arial" charset="0"/>
              </a:rPr>
              <a:t>ENVIRONMENT</a:t>
            </a:r>
          </a:p>
          <a:p>
            <a:pPr algn="ctr" eaLnBrk="0" hangingPunct="0"/>
            <a:r>
              <a:rPr lang="en-US" dirty="0" smtClean="0">
                <a:solidFill>
                  <a:srgbClr val="21324D"/>
                </a:solidFill>
                <a:latin typeface="Arial" charset="0"/>
              </a:rPr>
              <a:t> </a:t>
            </a:r>
            <a:endParaRPr lang="en-US" dirty="0">
              <a:solidFill>
                <a:srgbClr val="21324D"/>
              </a:solidFill>
              <a:latin typeface="Arial" charset="0"/>
            </a:endParaRPr>
          </a:p>
          <a:p>
            <a:pPr algn="ctr" eaLnBrk="0" hangingPunct="0"/>
            <a:r>
              <a:rPr lang="en-US" i="1" dirty="0">
                <a:solidFill>
                  <a:srgbClr val="21324D"/>
                </a:solidFill>
                <a:latin typeface="Arial" charset="0"/>
              </a:rPr>
              <a:t>YFCY/DLE/CSS</a:t>
            </a:r>
          </a:p>
          <a:p>
            <a:pPr algn="ctr" eaLnBrk="0" hangingPunct="0"/>
            <a:r>
              <a:rPr lang="en-US" sz="1600" dirty="0">
                <a:solidFill>
                  <a:srgbClr val="21324D"/>
                </a:solidFill>
                <a:latin typeface="Arial" charset="0"/>
              </a:rPr>
              <a:t>(e.g., </a:t>
            </a:r>
            <a:r>
              <a:rPr lang="en-US" sz="1600" dirty="0" smtClean="0">
                <a:solidFill>
                  <a:srgbClr val="21324D"/>
                </a:solidFill>
                <a:latin typeface="Arial" charset="0"/>
              </a:rPr>
              <a:t>residence, interactions </a:t>
            </a:r>
            <a:endParaRPr lang="en-US" sz="1600" dirty="0">
              <a:solidFill>
                <a:srgbClr val="21324D"/>
              </a:solidFill>
              <a:latin typeface="Arial" charset="0"/>
            </a:endParaRPr>
          </a:p>
          <a:p>
            <a:pPr algn="ctr" eaLnBrk="0" hangingPunct="0"/>
            <a:r>
              <a:rPr lang="en-US" sz="1600" dirty="0">
                <a:solidFill>
                  <a:srgbClr val="21324D"/>
                </a:solidFill>
                <a:latin typeface="Arial" charset="0"/>
              </a:rPr>
              <a:t>with peers and faculty, curricular</a:t>
            </a:r>
          </a:p>
          <a:p>
            <a:pPr algn="ctr" eaLnBrk="0" hangingPunct="0"/>
            <a:r>
              <a:rPr lang="en-US" sz="1600" dirty="0">
                <a:solidFill>
                  <a:srgbClr val="21324D"/>
                </a:solidFill>
                <a:latin typeface="Arial" charset="0"/>
              </a:rPr>
              <a:t>and co-curricular experiences)</a:t>
            </a:r>
          </a:p>
        </p:txBody>
      </p:sp>
      <p:pic>
        <p:nvPicPr>
          <p:cNvPr id="278539" name="Text Box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5306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4191001"/>
            <a:ext cx="3505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u="sng" dirty="0" smtClean="0">
                <a:solidFill>
                  <a:srgbClr val="21324D"/>
                </a:solidFill>
                <a:latin typeface="Arial" charset="0"/>
              </a:rPr>
              <a:t>OUTCOME</a:t>
            </a:r>
          </a:p>
          <a:p>
            <a:pPr algn="ctr" eaLnBrk="0" hangingPunct="0"/>
            <a:endParaRPr lang="en-US" b="1" dirty="0">
              <a:solidFill>
                <a:srgbClr val="21324D"/>
              </a:solidFill>
              <a:latin typeface="Arial" charset="0"/>
            </a:endParaRPr>
          </a:p>
          <a:p>
            <a:pPr algn="ctr" eaLnBrk="0" hangingPunct="0"/>
            <a:r>
              <a:rPr lang="en-US" i="1" dirty="0">
                <a:solidFill>
                  <a:srgbClr val="21324D"/>
                </a:solidFill>
                <a:latin typeface="Arial" charset="0"/>
              </a:rPr>
              <a:t>YFCY/DLE/CSS</a:t>
            </a:r>
          </a:p>
          <a:p>
            <a:pPr algn="ctr" eaLnBrk="0" hangingPunct="0"/>
            <a:r>
              <a:rPr lang="en-US" sz="1600" dirty="0" smtClean="0">
                <a:solidFill>
                  <a:srgbClr val="21324D"/>
                </a:solidFill>
              </a:rPr>
              <a:t>(</a:t>
            </a:r>
            <a:r>
              <a:rPr lang="en-US" sz="1600" dirty="0" smtClean="0">
                <a:solidFill>
                  <a:srgbClr val="21324D"/>
                </a:solidFill>
                <a:latin typeface="Arial" charset="0"/>
              </a:rPr>
              <a:t>gains </a:t>
            </a:r>
            <a:r>
              <a:rPr lang="en-US" sz="1600" dirty="0">
                <a:solidFill>
                  <a:srgbClr val="21324D"/>
                </a:solidFill>
                <a:latin typeface="Arial" charset="0"/>
              </a:rPr>
              <a:t>in college, satisfaction with college, retention, </a:t>
            </a:r>
          </a:p>
          <a:p>
            <a:pPr algn="ctr" eaLnBrk="0" hangingPunct="0"/>
            <a:r>
              <a:rPr lang="en-US" sz="1600" dirty="0">
                <a:solidFill>
                  <a:srgbClr val="21324D"/>
                </a:solidFill>
                <a:latin typeface="Arial" charset="0"/>
              </a:rPr>
              <a:t>post-college plans)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278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2011 Freshman Survey Findings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type="body" idx="1"/>
          </p:nvPr>
        </p:nvSpPr>
        <p:spPr>
          <a:xfrm>
            <a:off x="609600" y="609600"/>
            <a:ext cx="7924800" cy="3581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Political and Social Views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Academically-Oriented Students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Reasons for Going to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Students Pay for College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College Choice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Social Networking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Revisiting 2010 CIRP Freshman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Political Orientation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143000"/>
          <a:ext cx="7772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0969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Political/Social Issues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(% Indicating “Agree Strongly” or “Agree Somewhat”)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295400"/>
          <a:ext cx="7924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4690</TotalTime>
  <Words>1149</Words>
  <Application>Microsoft Office PowerPoint</Application>
  <PresentationFormat>On-screen Show (4:3)</PresentationFormat>
  <Paragraphs>297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Findings from the 2011 CIRP Freshman Survey </vt:lpstr>
      <vt:lpstr>CIRP Freshman Survey</vt:lpstr>
      <vt:lpstr>CIRP Freshman Survey 2011 </vt:lpstr>
      <vt:lpstr>CIRP Conceptual Framework</vt:lpstr>
      <vt:lpstr>   Astin’s I-E-O Model</vt:lpstr>
      <vt:lpstr>2011 Freshman Survey Findings</vt:lpstr>
      <vt:lpstr>2011 Freshman Survey Findings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Summary</vt:lpstr>
      <vt:lpstr>2011 Freshman Survey Findings</vt:lpstr>
      <vt:lpstr>Slide 18</vt:lpstr>
      <vt:lpstr>Slide 19</vt:lpstr>
      <vt:lpstr>Slide 20</vt:lpstr>
      <vt:lpstr>Slide 21</vt:lpstr>
      <vt:lpstr>Looking at Graduation Rates Using Results from the CIRP Freshman Survey</vt:lpstr>
      <vt:lpstr>2011 Freshman Survey Findings</vt:lpstr>
      <vt:lpstr>Slide 24</vt:lpstr>
      <vt:lpstr>Slide 25</vt:lpstr>
      <vt:lpstr>Slide 26</vt:lpstr>
      <vt:lpstr>2011 Freshman Survey Findings</vt:lpstr>
      <vt:lpstr>Slide 28</vt:lpstr>
      <vt:lpstr>Slide 29</vt:lpstr>
      <vt:lpstr>Slide 30</vt:lpstr>
      <vt:lpstr>Changes in Financing College</vt:lpstr>
      <vt:lpstr>Student Concerns About Financing College</vt:lpstr>
      <vt:lpstr>2011 Freshman Survey Findings</vt:lpstr>
      <vt:lpstr>Slide 34</vt:lpstr>
      <vt:lpstr>Slide 35</vt:lpstr>
      <vt:lpstr>2011 Freshman Survey Findings</vt:lpstr>
      <vt:lpstr>Slide 37</vt:lpstr>
      <vt:lpstr>Slide 38</vt:lpstr>
      <vt:lpstr>2011 Freshman Survey Findings</vt:lpstr>
      <vt:lpstr>Following Up From 2010</vt:lpstr>
      <vt:lpstr>For More Information</vt:lpstr>
    </vt:vector>
  </TitlesOfParts>
  <Company>gseis-ucla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American Freshman</dc:title>
  <dc:creator>John H. Pryor</dc:creator>
  <cp:lastModifiedBy>John Pryor</cp:lastModifiedBy>
  <cp:revision>449</cp:revision>
  <dcterms:created xsi:type="dcterms:W3CDTF">2010-01-08T16:47:54Z</dcterms:created>
  <dcterms:modified xsi:type="dcterms:W3CDTF">2012-01-25T23:02:31Z</dcterms:modified>
</cp:coreProperties>
</file>