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57" r:id="rId3"/>
    <p:sldId id="308" r:id="rId4"/>
    <p:sldId id="309" r:id="rId5"/>
    <p:sldId id="317" r:id="rId6"/>
    <p:sldId id="306" r:id="rId7"/>
    <p:sldId id="310" r:id="rId8"/>
    <p:sldId id="320" r:id="rId9"/>
    <p:sldId id="318" r:id="rId10"/>
    <p:sldId id="312" r:id="rId11"/>
    <p:sldId id="322" r:id="rId12"/>
    <p:sldId id="319" r:id="rId13"/>
    <p:sldId id="314" r:id="rId14"/>
    <p:sldId id="315" r:id="rId15"/>
    <p:sldId id="316" r:id="rId16"/>
  </p:sldIdLst>
  <p:sldSz cx="10058400" cy="7772400"/>
  <p:notesSz cx="6881813" cy="92964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6D3"/>
    <a:srgbClr val="EF5C52"/>
    <a:srgbClr val="F06E4F"/>
    <a:srgbClr val="566B7D"/>
    <a:srgbClr val="E210B5"/>
    <a:srgbClr val="FF66FF"/>
    <a:srgbClr val="918AE6"/>
    <a:srgbClr val="F78911"/>
    <a:srgbClr val="FFDB69"/>
    <a:srgbClr val="788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647" autoAdjust="0"/>
    <p:restoredTop sz="83604" autoAdjust="0"/>
  </p:normalViewPr>
  <p:slideViewPr>
    <p:cSldViewPr snapToGrid="0" snapToObjects="1">
      <p:cViewPr>
        <p:scale>
          <a:sx n="74" d="100"/>
          <a:sy n="74" d="100"/>
        </p:scale>
        <p:origin x="144" y="160"/>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39376-2711-0D40-9EB4-17A6BBBC61E4}" type="doc">
      <dgm:prSet loTypeId="urn:microsoft.com/office/officeart/2005/8/layout/venn1" loCatId="" qsTypeId="urn:microsoft.com/office/officeart/2005/8/quickstyle/simple5" qsCatId="simple" csTypeId="urn:microsoft.com/office/officeart/2005/8/colors/colorful4" csCatId="colorful" phldr="1"/>
      <dgm:spPr/>
    </dgm:pt>
    <dgm:pt modelId="{8D6A052D-B510-0046-8532-FC557153D45F}">
      <dgm:prSet phldrT="[Text]"/>
      <dgm:spPr>
        <a:solidFill>
          <a:srgbClr val="566B7D">
            <a:alpha val="61000"/>
          </a:srgbClr>
        </a:solidFill>
        <a:ln>
          <a:solidFill>
            <a:schemeClr val="tx1"/>
          </a:solidFill>
        </a:ln>
      </dgm:spPr>
      <dgm:t>
        <a:bodyPr/>
        <a:lstStyle/>
        <a:p>
          <a:r>
            <a:rPr lang="en-US" dirty="0" smtClean="0"/>
            <a:t> </a:t>
          </a:r>
        </a:p>
        <a:p>
          <a:r>
            <a:rPr lang="en-US" b="1" dirty="0" smtClean="0"/>
            <a:t>Enrollment</a:t>
          </a:r>
          <a:r>
            <a:rPr lang="en-US" dirty="0" smtClean="0"/>
            <a:t> </a:t>
          </a:r>
          <a:endParaRPr lang="en-US" dirty="0"/>
        </a:p>
      </dgm:t>
    </dgm:pt>
    <dgm:pt modelId="{2B756E1A-BC3A-C940-AD1A-1BD20201C63F}" type="parTrans" cxnId="{6678097E-9D90-B240-85D3-A6EAE2CA89A6}">
      <dgm:prSet/>
      <dgm:spPr/>
      <dgm:t>
        <a:bodyPr/>
        <a:lstStyle/>
        <a:p>
          <a:endParaRPr lang="en-US"/>
        </a:p>
      </dgm:t>
    </dgm:pt>
    <dgm:pt modelId="{E630ED7C-34CB-5242-8374-9CF5F44C5F3F}" type="sibTrans" cxnId="{6678097E-9D90-B240-85D3-A6EAE2CA89A6}">
      <dgm:prSet/>
      <dgm:spPr/>
      <dgm:t>
        <a:bodyPr/>
        <a:lstStyle/>
        <a:p>
          <a:endParaRPr lang="en-US"/>
        </a:p>
      </dgm:t>
    </dgm:pt>
    <dgm:pt modelId="{FD327B2D-8CC3-1340-B0C8-F9FE90977B0A}">
      <dgm:prSet phldrT="[Text]"/>
      <dgm:spPr>
        <a:solidFill>
          <a:srgbClr val="82C6D3">
            <a:alpha val="59000"/>
          </a:srgbClr>
        </a:solidFill>
        <a:ln>
          <a:solidFill>
            <a:schemeClr val="tx1"/>
          </a:solidFill>
        </a:ln>
      </dgm:spPr>
      <dgm:t>
        <a:bodyPr/>
        <a:lstStyle/>
        <a:p>
          <a:r>
            <a:rPr lang="en-US" b="1" dirty="0" smtClean="0"/>
            <a:t>Equitable Outcomes</a:t>
          </a:r>
          <a:endParaRPr lang="en-US" b="1" dirty="0"/>
        </a:p>
      </dgm:t>
    </dgm:pt>
    <dgm:pt modelId="{EFCBAF89-9931-1C48-9043-FE0792437768}" type="parTrans" cxnId="{E0A12E7F-F104-FD4C-A6DC-1C9CD8200965}">
      <dgm:prSet/>
      <dgm:spPr/>
      <dgm:t>
        <a:bodyPr/>
        <a:lstStyle/>
        <a:p>
          <a:endParaRPr lang="en-US"/>
        </a:p>
      </dgm:t>
    </dgm:pt>
    <dgm:pt modelId="{F2F9CD74-F64E-A541-95A9-AE7F9FCAEB9F}" type="sibTrans" cxnId="{E0A12E7F-F104-FD4C-A6DC-1C9CD8200965}">
      <dgm:prSet/>
      <dgm:spPr/>
      <dgm:t>
        <a:bodyPr/>
        <a:lstStyle/>
        <a:p>
          <a:endParaRPr lang="en-US"/>
        </a:p>
      </dgm:t>
    </dgm:pt>
    <dgm:pt modelId="{7C987C6F-5575-0145-98A5-E1F3477BCEE4}">
      <dgm:prSet phldrT="[Text]"/>
      <dgm:spPr>
        <a:solidFill>
          <a:srgbClr val="F06E4F">
            <a:alpha val="65000"/>
          </a:srgbClr>
        </a:solidFill>
        <a:ln>
          <a:solidFill>
            <a:schemeClr val="tx1"/>
          </a:solidFill>
        </a:ln>
      </dgm:spPr>
      <dgm:t>
        <a:bodyPr/>
        <a:lstStyle/>
        <a:p>
          <a:r>
            <a:rPr lang="en-US" b="1" dirty="0" smtClean="0"/>
            <a:t>Organizational Culture</a:t>
          </a:r>
          <a:endParaRPr lang="en-US" b="1" dirty="0"/>
        </a:p>
      </dgm:t>
    </dgm:pt>
    <dgm:pt modelId="{D97558EA-22E8-1C4E-8CFA-DA6E70177502}" type="parTrans" cxnId="{C73859DF-88E6-CE4A-A2FF-C61AA4347538}">
      <dgm:prSet/>
      <dgm:spPr/>
      <dgm:t>
        <a:bodyPr/>
        <a:lstStyle/>
        <a:p>
          <a:endParaRPr lang="en-US"/>
        </a:p>
      </dgm:t>
    </dgm:pt>
    <dgm:pt modelId="{BDE9DC6E-4EF9-B042-B917-4E7893BD6193}" type="sibTrans" cxnId="{C73859DF-88E6-CE4A-A2FF-C61AA4347538}">
      <dgm:prSet/>
      <dgm:spPr/>
      <dgm:t>
        <a:bodyPr/>
        <a:lstStyle/>
        <a:p>
          <a:endParaRPr lang="en-US"/>
        </a:p>
      </dgm:t>
    </dgm:pt>
    <dgm:pt modelId="{E1835E22-4D7B-1046-A54D-A5847D19EF74}" type="pres">
      <dgm:prSet presAssocID="{66B39376-2711-0D40-9EB4-17A6BBBC61E4}" presName="compositeShape" presStyleCnt="0">
        <dgm:presLayoutVars>
          <dgm:chMax val="7"/>
          <dgm:dir/>
          <dgm:resizeHandles val="exact"/>
        </dgm:presLayoutVars>
      </dgm:prSet>
      <dgm:spPr/>
    </dgm:pt>
    <dgm:pt modelId="{7393F889-F40E-C043-BC63-2AAFA24953E5}" type="pres">
      <dgm:prSet presAssocID="{8D6A052D-B510-0046-8532-FC557153D45F}" presName="circ1" presStyleLbl="vennNode1" presStyleIdx="0" presStyleCnt="3"/>
      <dgm:spPr/>
      <dgm:t>
        <a:bodyPr/>
        <a:lstStyle/>
        <a:p>
          <a:endParaRPr lang="en-US"/>
        </a:p>
      </dgm:t>
    </dgm:pt>
    <dgm:pt modelId="{8073FBE6-E64D-9E40-86BC-64922457236E}" type="pres">
      <dgm:prSet presAssocID="{8D6A052D-B510-0046-8532-FC557153D45F}" presName="circ1Tx" presStyleLbl="revTx" presStyleIdx="0" presStyleCnt="0">
        <dgm:presLayoutVars>
          <dgm:chMax val="0"/>
          <dgm:chPref val="0"/>
          <dgm:bulletEnabled val="1"/>
        </dgm:presLayoutVars>
      </dgm:prSet>
      <dgm:spPr/>
      <dgm:t>
        <a:bodyPr/>
        <a:lstStyle/>
        <a:p>
          <a:endParaRPr lang="en-US"/>
        </a:p>
      </dgm:t>
    </dgm:pt>
    <dgm:pt modelId="{54ADE65D-75C8-A441-AB65-85A56A1C021F}" type="pres">
      <dgm:prSet presAssocID="{FD327B2D-8CC3-1340-B0C8-F9FE90977B0A}" presName="circ2" presStyleLbl="vennNode1" presStyleIdx="1" presStyleCnt="3" custLinFactNeighborX="209" custLinFactNeighborY="1145"/>
      <dgm:spPr/>
      <dgm:t>
        <a:bodyPr/>
        <a:lstStyle/>
        <a:p>
          <a:endParaRPr lang="en-US"/>
        </a:p>
      </dgm:t>
    </dgm:pt>
    <dgm:pt modelId="{ADF3C05D-CDFF-E847-BBBC-E4389C9A1341}" type="pres">
      <dgm:prSet presAssocID="{FD327B2D-8CC3-1340-B0C8-F9FE90977B0A}" presName="circ2Tx" presStyleLbl="revTx" presStyleIdx="0" presStyleCnt="0">
        <dgm:presLayoutVars>
          <dgm:chMax val="0"/>
          <dgm:chPref val="0"/>
          <dgm:bulletEnabled val="1"/>
        </dgm:presLayoutVars>
      </dgm:prSet>
      <dgm:spPr/>
      <dgm:t>
        <a:bodyPr/>
        <a:lstStyle/>
        <a:p>
          <a:endParaRPr lang="en-US"/>
        </a:p>
      </dgm:t>
    </dgm:pt>
    <dgm:pt modelId="{1208E46F-22E8-774D-B47F-FE5FA21C343D}" type="pres">
      <dgm:prSet presAssocID="{7C987C6F-5575-0145-98A5-E1F3477BCEE4}" presName="circ3" presStyleLbl="vennNode1" presStyleIdx="2" presStyleCnt="3"/>
      <dgm:spPr/>
      <dgm:t>
        <a:bodyPr/>
        <a:lstStyle/>
        <a:p>
          <a:endParaRPr lang="en-US"/>
        </a:p>
      </dgm:t>
    </dgm:pt>
    <dgm:pt modelId="{CEC4F289-F548-AF42-B6A7-B7E72F495122}" type="pres">
      <dgm:prSet presAssocID="{7C987C6F-5575-0145-98A5-E1F3477BCEE4}" presName="circ3Tx" presStyleLbl="revTx" presStyleIdx="0" presStyleCnt="0">
        <dgm:presLayoutVars>
          <dgm:chMax val="0"/>
          <dgm:chPref val="0"/>
          <dgm:bulletEnabled val="1"/>
        </dgm:presLayoutVars>
      </dgm:prSet>
      <dgm:spPr/>
      <dgm:t>
        <a:bodyPr/>
        <a:lstStyle/>
        <a:p>
          <a:endParaRPr lang="en-US"/>
        </a:p>
      </dgm:t>
    </dgm:pt>
  </dgm:ptLst>
  <dgm:cxnLst>
    <dgm:cxn modelId="{B98CCF86-3C58-2F45-B759-36DD16E8735C}" type="presOf" srcId="{FD327B2D-8CC3-1340-B0C8-F9FE90977B0A}" destId="{ADF3C05D-CDFF-E847-BBBC-E4389C9A1341}" srcOrd="1" destOrd="0" presId="urn:microsoft.com/office/officeart/2005/8/layout/venn1"/>
    <dgm:cxn modelId="{0C1D2B0D-2399-064F-A9A2-EC8EB7325DE7}" type="presOf" srcId="{8D6A052D-B510-0046-8532-FC557153D45F}" destId="{8073FBE6-E64D-9E40-86BC-64922457236E}" srcOrd="1" destOrd="0" presId="urn:microsoft.com/office/officeart/2005/8/layout/venn1"/>
    <dgm:cxn modelId="{4CC61EF6-0E9A-784A-9EF7-D0AC007ABBC6}" type="presOf" srcId="{66B39376-2711-0D40-9EB4-17A6BBBC61E4}" destId="{E1835E22-4D7B-1046-A54D-A5847D19EF74}" srcOrd="0" destOrd="0" presId="urn:microsoft.com/office/officeart/2005/8/layout/venn1"/>
    <dgm:cxn modelId="{24B63968-4941-9A45-BB6B-6B5147EC365A}" type="presOf" srcId="{7C987C6F-5575-0145-98A5-E1F3477BCEE4}" destId="{1208E46F-22E8-774D-B47F-FE5FA21C343D}" srcOrd="0" destOrd="0" presId="urn:microsoft.com/office/officeart/2005/8/layout/venn1"/>
    <dgm:cxn modelId="{5181FB32-04A6-DE43-AE6D-0F8C5C2AB6B1}" type="presOf" srcId="{8D6A052D-B510-0046-8532-FC557153D45F}" destId="{7393F889-F40E-C043-BC63-2AAFA24953E5}" srcOrd="0" destOrd="0" presId="urn:microsoft.com/office/officeart/2005/8/layout/venn1"/>
    <dgm:cxn modelId="{F1F4FAEA-489A-8F4F-BAD2-2DB9055FF29F}" type="presOf" srcId="{7C987C6F-5575-0145-98A5-E1F3477BCEE4}" destId="{CEC4F289-F548-AF42-B6A7-B7E72F495122}" srcOrd="1" destOrd="0" presId="urn:microsoft.com/office/officeart/2005/8/layout/venn1"/>
    <dgm:cxn modelId="{6678097E-9D90-B240-85D3-A6EAE2CA89A6}" srcId="{66B39376-2711-0D40-9EB4-17A6BBBC61E4}" destId="{8D6A052D-B510-0046-8532-FC557153D45F}" srcOrd="0" destOrd="0" parTransId="{2B756E1A-BC3A-C940-AD1A-1BD20201C63F}" sibTransId="{E630ED7C-34CB-5242-8374-9CF5F44C5F3F}"/>
    <dgm:cxn modelId="{03C7D87B-5318-6945-8010-259E53EF0A86}" type="presOf" srcId="{FD327B2D-8CC3-1340-B0C8-F9FE90977B0A}" destId="{54ADE65D-75C8-A441-AB65-85A56A1C021F}" srcOrd="0" destOrd="0" presId="urn:microsoft.com/office/officeart/2005/8/layout/venn1"/>
    <dgm:cxn modelId="{E0A12E7F-F104-FD4C-A6DC-1C9CD8200965}" srcId="{66B39376-2711-0D40-9EB4-17A6BBBC61E4}" destId="{FD327B2D-8CC3-1340-B0C8-F9FE90977B0A}" srcOrd="1" destOrd="0" parTransId="{EFCBAF89-9931-1C48-9043-FE0792437768}" sibTransId="{F2F9CD74-F64E-A541-95A9-AE7F9FCAEB9F}"/>
    <dgm:cxn modelId="{C73859DF-88E6-CE4A-A2FF-C61AA4347538}" srcId="{66B39376-2711-0D40-9EB4-17A6BBBC61E4}" destId="{7C987C6F-5575-0145-98A5-E1F3477BCEE4}" srcOrd="2" destOrd="0" parTransId="{D97558EA-22E8-1C4E-8CFA-DA6E70177502}" sibTransId="{BDE9DC6E-4EF9-B042-B917-4E7893BD6193}"/>
    <dgm:cxn modelId="{5701E29D-1BE2-064D-9C82-277DB66D0C96}" type="presParOf" srcId="{E1835E22-4D7B-1046-A54D-A5847D19EF74}" destId="{7393F889-F40E-C043-BC63-2AAFA24953E5}" srcOrd="0" destOrd="0" presId="urn:microsoft.com/office/officeart/2005/8/layout/venn1"/>
    <dgm:cxn modelId="{F617B598-D98C-4A47-BE36-034AED4ED2B6}" type="presParOf" srcId="{E1835E22-4D7B-1046-A54D-A5847D19EF74}" destId="{8073FBE6-E64D-9E40-86BC-64922457236E}" srcOrd="1" destOrd="0" presId="urn:microsoft.com/office/officeart/2005/8/layout/venn1"/>
    <dgm:cxn modelId="{86154C04-EBEE-7E48-A147-730026BD1D17}" type="presParOf" srcId="{E1835E22-4D7B-1046-A54D-A5847D19EF74}" destId="{54ADE65D-75C8-A441-AB65-85A56A1C021F}" srcOrd="2" destOrd="0" presId="urn:microsoft.com/office/officeart/2005/8/layout/venn1"/>
    <dgm:cxn modelId="{7A6902B1-8909-524E-AA41-0375837BB151}" type="presParOf" srcId="{E1835E22-4D7B-1046-A54D-A5847D19EF74}" destId="{ADF3C05D-CDFF-E847-BBBC-E4389C9A1341}" srcOrd="3" destOrd="0" presId="urn:microsoft.com/office/officeart/2005/8/layout/venn1"/>
    <dgm:cxn modelId="{76042D97-7C99-5F4B-8D72-57AE94FC5B39}" type="presParOf" srcId="{E1835E22-4D7B-1046-A54D-A5847D19EF74}" destId="{1208E46F-22E8-774D-B47F-FE5FA21C343D}" srcOrd="4" destOrd="0" presId="urn:microsoft.com/office/officeart/2005/8/layout/venn1"/>
    <dgm:cxn modelId="{A47B9F22-99C3-734F-BA28-EDD32ED99755}" type="presParOf" srcId="{E1835E22-4D7B-1046-A54D-A5847D19EF74}" destId="{CEC4F289-F548-AF42-B6A7-B7E72F49512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3F889-F40E-C043-BC63-2AAFA24953E5}">
      <dsp:nvSpPr>
        <dsp:cNvPr id="0" name=""/>
        <dsp:cNvSpPr/>
      </dsp:nvSpPr>
      <dsp:spPr>
        <a:xfrm>
          <a:off x="3234013" y="62163"/>
          <a:ext cx="2983831" cy="2983831"/>
        </a:xfrm>
        <a:prstGeom prst="ellipse">
          <a:avLst/>
        </a:prstGeom>
        <a:solidFill>
          <a:srgbClr val="566B7D">
            <a:alpha val="61000"/>
          </a:srgb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 </a:t>
          </a:r>
        </a:p>
        <a:p>
          <a:pPr lvl="0" algn="ctr" defTabSz="1022350">
            <a:lnSpc>
              <a:spcPct val="90000"/>
            </a:lnSpc>
            <a:spcBef>
              <a:spcPct val="0"/>
            </a:spcBef>
            <a:spcAft>
              <a:spcPct val="35000"/>
            </a:spcAft>
          </a:pPr>
          <a:r>
            <a:rPr lang="en-US" sz="2300" b="1" kern="1200" dirty="0" smtClean="0"/>
            <a:t>Enrollment</a:t>
          </a:r>
          <a:r>
            <a:rPr lang="en-US" sz="2300" kern="1200" dirty="0" smtClean="0"/>
            <a:t> </a:t>
          </a:r>
          <a:endParaRPr lang="en-US" sz="2300" kern="1200" dirty="0"/>
        </a:p>
      </dsp:txBody>
      <dsp:txXfrm>
        <a:off x="3631857" y="584333"/>
        <a:ext cx="2188142" cy="1342724"/>
      </dsp:txXfrm>
    </dsp:sp>
    <dsp:sp modelId="{54ADE65D-75C8-A441-AB65-85A56A1C021F}">
      <dsp:nvSpPr>
        <dsp:cNvPr id="0" name=""/>
        <dsp:cNvSpPr/>
      </dsp:nvSpPr>
      <dsp:spPr>
        <a:xfrm>
          <a:off x="4316915" y="1961222"/>
          <a:ext cx="2983831" cy="2983831"/>
        </a:xfrm>
        <a:prstGeom prst="ellipse">
          <a:avLst/>
        </a:prstGeom>
        <a:solidFill>
          <a:srgbClr val="82C6D3">
            <a:alpha val="59000"/>
          </a:srgb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t>Equitable Outcomes</a:t>
          </a:r>
          <a:endParaRPr lang="en-US" sz="2300" b="1" kern="1200" dirty="0"/>
        </a:p>
      </dsp:txBody>
      <dsp:txXfrm>
        <a:off x="5229470" y="2732045"/>
        <a:ext cx="1790298" cy="1641107"/>
      </dsp:txXfrm>
    </dsp:sp>
    <dsp:sp modelId="{1208E46F-22E8-774D-B47F-FE5FA21C343D}">
      <dsp:nvSpPr>
        <dsp:cNvPr id="0" name=""/>
        <dsp:cNvSpPr/>
      </dsp:nvSpPr>
      <dsp:spPr>
        <a:xfrm>
          <a:off x="2157347" y="1927057"/>
          <a:ext cx="2983831" cy="2983831"/>
        </a:xfrm>
        <a:prstGeom prst="ellipse">
          <a:avLst/>
        </a:prstGeom>
        <a:solidFill>
          <a:srgbClr val="F06E4F">
            <a:alpha val="65000"/>
          </a:srgb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t>Organizational Culture</a:t>
          </a:r>
          <a:endParaRPr lang="en-US" sz="2300" b="1" kern="1200" dirty="0"/>
        </a:p>
      </dsp:txBody>
      <dsp:txXfrm>
        <a:off x="2438325" y="2697880"/>
        <a:ext cx="1790298" cy="16411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EE74282-7BF8-0C45-914F-19D15EF7B600}" type="datetimeFigureOut">
              <a:rPr lang="en-US" smtClean="0"/>
              <a:t>5/8/18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394D933-477B-C14C-8EF0-D02F7F0531F5}" type="slidenum">
              <a:rPr lang="en-US" smtClean="0"/>
              <a:t>‹#›</a:t>
            </a:fld>
            <a:endParaRPr lang="en-US"/>
          </a:p>
        </p:txBody>
      </p:sp>
    </p:spTree>
    <p:extLst>
      <p:ext uri="{BB962C8B-B14F-4D97-AF65-F5344CB8AC3E}">
        <p14:creationId xmlns:p14="http://schemas.microsoft.com/office/powerpoint/2010/main" val="2793339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63B48C9-9830-A54D-BCA7-D938A35D3B77}" type="datetimeFigureOut">
              <a:rPr lang="en-US" smtClean="0"/>
              <a:t>5/8/18</a:t>
            </a:fld>
            <a:endParaRPr lang="en-US"/>
          </a:p>
        </p:txBody>
      </p:sp>
      <p:sp>
        <p:nvSpPr>
          <p:cNvPr id="4" name="Slide Image Placeholder 3"/>
          <p:cNvSpPr>
            <a:spLocks noGrp="1" noRot="1" noChangeAspect="1"/>
          </p:cNvSpPr>
          <p:nvPr>
            <p:ph type="sldImg" idx="2"/>
          </p:nvPr>
        </p:nvSpPr>
        <p:spPr>
          <a:xfrm>
            <a:off x="1185863" y="696913"/>
            <a:ext cx="4510087"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5E070B2-1204-254B-8282-A1D160154B14}" type="slidenum">
              <a:rPr lang="en-US" smtClean="0"/>
              <a:t>‹#›</a:t>
            </a:fld>
            <a:endParaRPr lang="en-US"/>
          </a:p>
        </p:txBody>
      </p:sp>
    </p:spTree>
    <p:extLst>
      <p:ext uri="{BB962C8B-B14F-4D97-AF65-F5344CB8AC3E}">
        <p14:creationId xmlns:p14="http://schemas.microsoft.com/office/powerpoint/2010/main" val="2628310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a:t>
            </a:fld>
            <a:endParaRPr lang="en-US"/>
          </a:p>
        </p:txBody>
      </p:sp>
    </p:spTree>
    <p:extLst>
      <p:ext uri="{BB962C8B-B14F-4D97-AF65-F5344CB8AC3E}">
        <p14:creationId xmlns:p14="http://schemas.microsoft.com/office/powerpoint/2010/main" val="51156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11</a:t>
            </a:fld>
            <a:endParaRPr lang="en-US"/>
          </a:p>
        </p:txBody>
      </p:sp>
    </p:spTree>
    <p:extLst>
      <p:ext uri="{BB962C8B-B14F-4D97-AF65-F5344CB8AC3E}">
        <p14:creationId xmlns:p14="http://schemas.microsoft.com/office/powerpoint/2010/main" val="166026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12</a:t>
            </a:fld>
            <a:endParaRPr lang="en-US"/>
          </a:p>
        </p:txBody>
      </p:sp>
    </p:spTree>
    <p:extLst>
      <p:ext uri="{BB962C8B-B14F-4D97-AF65-F5344CB8AC3E}">
        <p14:creationId xmlns:p14="http://schemas.microsoft.com/office/powerpoint/2010/main" val="56484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It </a:t>
            </a:r>
            <a:r>
              <a:rPr lang="en-US" sz="1200" b="0" i="0" u="none" strike="noStrike" kern="1200" dirty="0" smtClean="0">
                <a:solidFill>
                  <a:schemeClr val="tx1"/>
                </a:solidFill>
                <a:effectLst/>
                <a:latin typeface="+mn-lt"/>
                <a:ea typeface="+mn-ea"/>
                <a:cs typeface="+mn-cs"/>
              </a:rPr>
              <a:t>is important to note that the HSIs employed a host of practices that had often been proven elsewhere, adopted, and adapted for their students. We do not include practices that are prominent among institutions nationwide, such as undergraduate research, which is a proven and evidence-based practice.  </a:t>
            </a:r>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13</a:t>
            </a:fld>
            <a:endParaRPr lang="en-US"/>
          </a:p>
        </p:txBody>
      </p:sp>
    </p:spTree>
    <p:extLst>
      <p:ext uri="{BB962C8B-B14F-4D97-AF65-F5344CB8AC3E}">
        <p14:creationId xmlns:p14="http://schemas.microsoft.com/office/powerpoint/2010/main" val="28280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14</a:t>
            </a:fld>
            <a:endParaRPr lang="en-US"/>
          </a:p>
        </p:txBody>
      </p:sp>
    </p:spTree>
    <p:extLst>
      <p:ext uri="{BB962C8B-B14F-4D97-AF65-F5344CB8AC3E}">
        <p14:creationId xmlns:p14="http://schemas.microsoft.com/office/powerpoint/2010/main" val="137160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15</a:t>
            </a:fld>
            <a:endParaRPr lang="en-US"/>
          </a:p>
        </p:txBody>
      </p:sp>
    </p:spTree>
    <p:extLst>
      <p:ext uri="{BB962C8B-B14F-4D97-AF65-F5344CB8AC3E}">
        <p14:creationId xmlns:p14="http://schemas.microsoft.com/office/powerpoint/2010/main" val="18018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2</a:t>
            </a:fld>
            <a:endParaRPr lang="en-US"/>
          </a:p>
        </p:txBody>
      </p:sp>
    </p:spTree>
    <p:extLst>
      <p:ext uri="{BB962C8B-B14F-4D97-AF65-F5344CB8AC3E}">
        <p14:creationId xmlns:p14="http://schemas.microsoft.com/office/powerpoint/2010/main" val="374181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0" i="0" u="none" strike="noStrike"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rPr>
              <a:t>majority of </a:t>
            </a:r>
            <a:r>
              <a:rPr lang="en-US" sz="1200" b="0" i="0" u="none" strike="noStrike" kern="1200" dirty="0" err="1" smtClean="0">
                <a:solidFill>
                  <a:schemeClr val="tx1"/>
                </a:solidFill>
                <a:effectLst/>
                <a:latin typeface="+mn-lt"/>
                <a:ea typeface="+mn-ea"/>
                <a:cs typeface="+mn-cs"/>
              </a:rPr>
              <a:t>Latinx</a:t>
            </a:r>
            <a:r>
              <a:rPr lang="en-US" sz="1200" b="0" i="0" u="none" strike="noStrike" kern="1200" dirty="0" smtClean="0">
                <a:solidFill>
                  <a:schemeClr val="tx1"/>
                </a:solidFill>
                <a:effectLst/>
                <a:latin typeface="+mn-lt"/>
                <a:ea typeface="+mn-ea"/>
                <a:cs typeface="+mn-cs"/>
              </a:rPr>
              <a:t> students enrolled at four-year colleges and universities (62.3%), are concentrated in Hispanic Serving Institutions (HSIs)</a:t>
            </a:r>
          </a:p>
          <a:p>
            <a:pPr marL="171450" indent="-171450">
              <a:buFont typeface="Arial" charset="0"/>
              <a:buChar char="•"/>
            </a:pPr>
            <a:r>
              <a:rPr lang="en-US" sz="1200" b="0" i="0" u="none" strike="noStrike" kern="1200" dirty="0" smtClean="0">
                <a:solidFill>
                  <a:schemeClr val="tx1"/>
                </a:solidFill>
                <a:effectLst/>
                <a:latin typeface="+mn-lt"/>
                <a:ea typeface="+mn-ea"/>
                <a:cs typeface="+mn-cs"/>
              </a:rPr>
              <a:t>HSIs: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federally designated colleges and universities that enroll at least 25% </a:t>
            </a:r>
            <a:r>
              <a:rPr lang="en-US" sz="1200" b="0" i="0" u="none" strike="noStrike" kern="1200" dirty="0" err="1" smtClean="0">
                <a:solidFill>
                  <a:schemeClr val="tx1"/>
                </a:solidFill>
                <a:effectLst/>
                <a:latin typeface="+mn-lt"/>
                <a:ea typeface="+mn-ea"/>
                <a:cs typeface="+mn-cs"/>
              </a:rPr>
              <a:t>Latinx</a:t>
            </a:r>
            <a:r>
              <a:rPr lang="en-US" sz="1200" b="0" i="0" u="none" strike="noStrike" kern="1200" dirty="0" smtClean="0">
                <a:solidFill>
                  <a:schemeClr val="tx1"/>
                </a:solidFill>
                <a:effectLst/>
                <a:latin typeface="+mn-lt"/>
                <a:ea typeface="+mn-ea"/>
                <a:cs typeface="+mn-cs"/>
              </a:rPr>
              <a:t> students (</a:t>
            </a:r>
            <a:r>
              <a:rPr lang="en-US" sz="1200" b="0" i="0" u="none" strike="noStrike" kern="1200" dirty="0" err="1" smtClean="0">
                <a:solidFill>
                  <a:schemeClr val="tx1"/>
                </a:solidFill>
                <a:effectLst/>
                <a:latin typeface="+mn-lt"/>
                <a:ea typeface="+mn-ea"/>
                <a:cs typeface="+mn-cs"/>
              </a:rPr>
              <a:t>Núñez</a:t>
            </a:r>
            <a:r>
              <a:rPr lang="en-US" sz="1200" b="0" i="0" u="none" strike="noStrike" kern="1200" dirty="0" smtClean="0">
                <a:solidFill>
                  <a:schemeClr val="tx1"/>
                </a:solidFill>
                <a:effectLst/>
                <a:latin typeface="+mn-lt"/>
                <a:ea typeface="+mn-ea"/>
                <a:cs typeface="+mn-cs"/>
              </a:rPr>
              <a:t>, Hurtado, &amp; </a:t>
            </a:r>
            <a:r>
              <a:rPr lang="en-US" sz="1200" b="0" i="0" u="none" strike="noStrike" kern="1200" dirty="0" err="1" smtClean="0">
                <a:solidFill>
                  <a:schemeClr val="tx1"/>
                </a:solidFill>
                <a:effectLst/>
                <a:latin typeface="+mn-lt"/>
                <a:ea typeface="+mn-ea"/>
                <a:cs typeface="+mn-cs"/>
              </a:rPr>
              <a:t>Galdeano</a:t>
            </a:r>
            <a:r>
              <a:rPr lang="en-US" sz="1200" b="0" i="0" u="none" strike="noStrike" kern="1200" dirty="0" smtClean="0">
                <a:solidFill>
                  <a:schemeClr val="tx1"/>
                </a:solidFill>
                <a:effectLst/>
                <a:latin typeface="+mn-lt"/>
                <a:ea typeface="+mn-ea"/>
                <a:cs typeface="+mn-cs"/>
              </a:rPr>
              <a:t>, 2015).</a:t>
            </a:r>
          </a:p>
          <a:p>
            <a:pPr marL="171450" indent="-171450">
              <a:buFont typeface="Arial" charset="0"/>
              <a:buChar char="•"/>
            </a:pPr>
            <a:r>
              <a:rPr lang="en-US" sz="1200" b="0" i="0" u="none" strike="noStrike" kern="1200" dirty="0" smtClean="0">
                <a:solidFill>
                  <a:schemeClr val="tx1"/>
                </a:solidFill>
                <a:effectLst/>
                <a:latin typeface="+mn-lt"/>
                <a:ea typeface="+mn-ea"/>
                <a:cs typeface="+mn-cs"/>
              </a:rPr>
              <a:t>In addition to serving increasingly large shares of </a:t>
            </a:r>
            <a:r>
              <a:rPr lang="en-US" sz="1200" b="0" i="0" u="none" strike="noStrike" kern="1200" dirty="0" err="1" smtClean="0">
                <a:solidFill>
                  <a:schemeClr val="tx1"/>
                </a:solidFill>
                <a:effectLst/>
                <a:latin typeface="+mn-lt"/>
                <a:ea typeface="+mn-ea"/>
                <a:cs typeface="+mn-cs"/>
              </a:rPr>
              <a:t>Latinx</a:t>
            </a:r>
            <a:r>
              <a:rPr lang="en-US" sz="1200" b="0" i="0" u="none" strike="noStrike" kern="1200" dirty="0" smtClean="0">
                <a:solidFill>
                  <a:schemeClr val="tx1"/>
                </a:solidFill>
                <a:effectLst/>
                <a:latin typeface="+mn-lt"/>
                <a:ea typeface="+mn-ea"/>
                <a:cs typeface="+mn-cs"/>
              </a:rPr>
              <a:t> students, HSIs also serve students who have historically had less access to rigorous high school preparation and higher education, enrolling a greater proportion of students from low-income, first-generation, and/or racial/ethnic backgrounds (</a:t>
            </a:r>
            <a:r>
              <a:rPr lang="en-US" sz="1200" b="0" i="0" u="none" strike="noStrike" kern="1200" dirty="0" err="1" smtClean="0">
                <a:solidFill>
                  <a:schemeClr val="tx1"/>
                </a:solidFill>
                <a:effectLst/>
                <a:latin typeface="+mn-lt"/>
                <a:ea typeface="+mn-ea"/>
                <a:cs typeface="+mn-cs"/>
              </a:rPr>
              <a:t>Núñez</a:t>
            </a:r>
            <a:r>
              <a:rPr lang="en-US" sz="1200" b="0" i="0" u="none" strike="noStrike" kern="1200" dirty="0" smtClean="0">
                <a:solidFill>
                  <a:schemeClr val="tx1"/>
                </a:solidFill>
                <a:effectLst/>
                <a:latin typeface="+mn-lt"/>
                <a:ea typeface="+mn-ea"/>
                <a:cs typeface="+mn-cs"/>
              </a:rPr>
              <a:t> et al., 2015).</a:t>
            </a:r>
          </a:p>
          <a:p>
            <a:pPr marL="171450" indent="-171450" rtl="0">
              <a:buFont typeface="Arial" charset="0"/>
              <a:buChar char="•"/>
            </a:pPr>
            <a:r>
              <a:rPr lang="en-US" sz="1200" b="0" i="0" u="none" strike="noStrike" kern="1200" dirty="0" smtClean="0">
                <a:solidFill>
                  <a:schemeClr val="tx1"/>
                </a:solidFill>
                <a:effectLst/>
                <a:latin typeface="+mn-lt"/>
                <a:ea typeface="+mn-ea"/>
                <a:cs typeface="+mn-cs"/>
              </a:rPr>
              <a:t>Considering the important role that HSIs play in creating access to postsecondary education and STEM bachelor’s degrees for underrepresented groups, these are  important institutional contexts for further inquiry that can result in lessons for other institutions. </a:t>
            </a:r>
          </a:p>
          <a:p>
            <a:pPr marL="171450" indent="-171450" rtl="0">
              <a:buFont typeface="Arial" charset="0"/>
              <a:buChar char="•"/>
            </a:pPr>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3</a:t>
            </a:fld>
            <a:endParaRPr lang="en-US"/>
          </a:p>
        </p:txBody>
      </p:sp>
    </p:spTree>
    <p:extLst>
      <p:ext uri="{BB962C8B-B14F-4D97-AF65-F5344CB8AC3E}">
        <p14:creationId xmlns:p14="http://schemas.microsoft.com/office/powerpoint/2010/main" val="28960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smtClean="0">
                <a:solidFill>
                  <a:schemeClr val="tx1"/>
                </a:solidFill>
                <a:effectLst/>
                <a:latin typeface="+mn-lt"/>
                <a:ea typeface="+mn-ea"/>
                <a:cs typeface="+mn-cs"/>
              </a:rPr>
              <a:t>Núñez</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et al.’s (2016) typology identifies six clusters of HSIs: (1) Urban Enclave Community Colleges, (2) Rural Dispersed Community Colleges, (3) Big Systems Four-Year Institutions, (4) Small Communities Four-Year Institutions, (5) Puerto Rican Institutions, and (6) Health Science Schools.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Using this typology, three of the HSIs in this study can be categorized under Cluster 3: </a:t>
            </a:r>
            <a:r>
              <a:rPr lang="en-US" sz="1200" b="0" i="1" u="none" strike="noStrike" kern="1200" dirty="0" smtClean="0">
                <a:solidFill>
                  <a:schemeClr val="tx1"/>
                </a:solidFill>
                <a:effectLst/>
                <a:latin typeface="+mn-lt"/>
                <a:ea typeface="+mn-ea"/>
                <a:cs typeface="+mn-cs"/>
              </a:rPr>
              <a:t>Big Systems Four-Years</a:t>
            </a:r>
            <a:r>
              <a:rPr lang="en-US" sz="1200" b="0" i="0" u="none" strike="noStrike" kern="1200" dirty="0" smtClean="0">
                <a:solidFill>
                  <a:schemeClr val="tx1"/>
                </a:solidFill>
                <a:effectLst/>
                <a:latin typeface="+mn-lt"/>
                <a:ea typeface="+mn-ea"/>
                <a:cs typeface="+mn-cs"/>
              </a:rPr>
              <a:t>, which encompasses institutions that typically belong to state public institution systems,  have large student enrollments, offer bachelor’s degrees or higher, are public, are overrepresented in cities, contain an overrepresentation of full-time faculty, female students, and students receiving Pell Grant assistance, and have the lowest average graduation rates (</a:t>
            </a:r>
            <a:r>
              <a:rPr lang="en-US" sz="1200" b="0" i="0" u="none" strike="noStrike" kern="1200" dirty="0" err="1" smtClean="0">
                <a:solidFill>
                  <a:schemeClr val="tx1"/>
                </a:solidFill>
                <a:effectLst/>
                <a:latin typeface="+mn-lt"/>
                <a:ea typeface="+mn-ea"/>
                <a:cs typeface="+mn-cs"/>
              </a:rPr>
              <a:t>Núñez</a:t>
            </a:r>
            <a:r>
              <a:rPr lang="en-US" sz="1200" b="0" i="0" u="none" strike="noStrike" kern="1200" dirty="0" smtClean="0">
                <a:solidFill>
                  <a:schemeClr val="tx1"/>
                </a:solidFill>
                <a:effectLst/>
                <a:latin typeface="+mn-lt"/>
                <a:ea typeface="+mn-ea"/>
                <a:cs typeface="+mn-cs"/>
              </a:rPr>
              <a:t> et al., 2016).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fourth HSI in this study fits under Cluster 4: </a:t>
            </a:r>
            <a:r>
              <a:rPr lang="en-US" sz="1200" b="0" i="1" u="none" strike="noStrike" kern="1200" dirty="0" smtClean="0">
                <a:solidFill>
                  <a:schemeClr val="tx1"/>
                </a:solidFill>
                <a:effectLst/>
                <a:latin typeface="+mn-lt"/>
                <a:ea typeface="+mn-ea"/>
                <a:cs typeface="+mn-cs"/>
              </a:rPr>
              <a:t>Small Communities Four-Year</a:t>
            </a:r>
            <a:r>
              <a:rPr lang="en-US" sz="1200" b="0" i="0" u="none" strike="noStrike" kern="1200" dirty="0" smtClean="0">
                <a:solidFill>
                  <a:schemeClr val="tx1"/>
                </a:solidFill>
                <a:effectLst/>
                <a:latin typeface="+mn-lt"/>
                <a:ea typeface="+mn-ea"/>
                <a:cs typeface="+mn-cs"/>
              </a:rPr>
              <a:t>, which comprises private institutions that offer bachelor’s degrees or higher, are often liberal arts colleges or religiously affiliated institutions, are typically located in urban and suburban areas, emphasize graduate education, have higher tuition and fees, receive little government support, and have the highest graduation rates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4</a:t>
            </a:fld>
            <a:endParaRPr lang="en-US"/>
          </a:p>
        </p:txBody>
      </p:sp>
    </p:spTree>
    <p:extLst>
      <p:ext uri="{BB962C8B-B14F-4D97-AF65-F5344CB8AC3E}">
        <p14:creationId xmlns:p14="http://schemas.microsoft.com/office/powerpoint/2010/main" val="23345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E74C39"/>
                </a:solidFill>
                <a:latin typeface="+mn-lt"/>
                <a:ea typeface="+mn-ea"/>
                <a:cs typeface="+mn-cs"/>
              </a:rPr>
              <a:t>15-25 </a:t>
            </a:r>
            <a:r>
              <a:rPr lang="en-US" sz="1200" kern="1200" dirty="0" smtClean="0">
                <a:solidFill>
                  <a:srgbClr val="E74C39"/>
                </a:solidFill>
                <a:latin typeface="+mn-lt"/>
                <a:ea typeface="+mn-ea"/>
                <a:cs typeface="+mn-cs"/>
              </a:rPr>
              <a:t>STEM faculty, program directors, and administrators interviewed at each campus</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6</a:t>
            </a:fld>
            <a:endParaRPr lang="en-US"/>
          </a:p>
        </p:txBody>
      </p:sp>
    </p:spTree>
    <p:extLst>
      <p:ext uri="{BB962C8B-B14F-4D97-AF65-F5344CB8AC3E}">
        <p14:creationId xmlns:p14="http://schemas.microsoft.com/office/powerpoint/2010/main" val="23271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7</a:t>
            </a:fld>
            <a:endParaRPr lang="en-US"/>
          </a:p>
        </p:txBody>
      </p:sp>
    </p:spTree>
    <p:extLst>
      <p:ext uri="{BB962C8B-B14F-4D97-AF65-F5344CB8AC3E}">
        <p14:creationId xmlns:p14="http://schemas.microsoft.com/office/powerpoint/2010/main" val="45521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Based </a:t>
            </a:r>
            <a:r>
              <a:rPr lang="en-US" sz="1200" b="0" i="0" u="none" strike="noStrike" kern="1200" dirty="0" smtClean="0">
                <a:solidFill>
                  <a:schemeClr val="tx1"/>
                </a:solidFill>
                <a:effectLst/>
                <a:latin typeface="+mn-lt"/>
                <a:ea typeface="+mn-ea"/>
                <a:cs typeface="+mn-cs"/>
              </a:rPr>
              <a:t>on Garcia’s (2018) typology of organizational identities</a:t>
            </a:r>
          </a:p>
          <a:p>
            <a:pPr rtl="0"/>
            <a:endParaRPr lang="en-US" sz="1200" b="0" i="0" u="none" strike="noStrike" kern="1200" dirty="0" smtClean="0">
              <a:solidFill>
                <a:schemeClr val="tx1"/>
              </a:solidFill>
              <a:effectLst/>
              <a:latin typeface="+mn-lt"/>
              <a:ea typeface="+mn-ea"/>
              <a:cs typeface="+mn-cs"/>
            </a:endParaRPr>
          </a:p>
          <a:p>
            <a:pPr marL="342900" indent="-342900">
              <a:buFont typeface="Arial" panose="020B0604020202020204" pitchFamily="34" charset="0"/>
              <a:buChar char="•"/>
            </a:pPr>
            <a:r>
              <a:rPr lang="en-US" sz="1200" kern="1200" dirty="0" err="1" smtClean="0">
                <a:solidFill>
                  <a:schemeClr val="tx1"/>
                </a:solidFill>
                <a:latin typeface="+mn-lt"/>
                <a:ea typeface="+mn-ea"/>
                <a:cs typeface="+mn-cs"/>
              </a:rPr>
              <a:t>Latinx</a:t>
            </a:r>
            <a:r>
              <a:rPr lang="en-US" sz="1200" kern="1200" dirty="0" smtClean="0">
                <a:solidFill>
                  <a:schemeClr val="tx1"/>
                </a:solidFill>
                <a:latin typeface="+mn-lt"/>
                <a:ea typeface="+mn-ea"/>
                <a:cs typeface="+mn-cs"/>
              </a:rPr>
              <a:t>-serving: Southeast State University, East Coast State University, Southern Private University</a:t>
            </a:r>
          </a:p>
          <a:p>
            <a:pPr marL="342900" indent="-342900">
              <a:buFont typeface="Arial" panose="020B0604020202020204" pitchFamily="34" charset="0"/>
              <a:buChar char="•"/>
            </a:pPr>
            <a:r>
              <a:rPr lang="en-US" sz="1200" kern="1200" dirty="0" err="1" smtClean="0">
                <a:solidFill>
                  <a:schemeClr val="tx1"/>
                </a:solidFill>
                <a:latin typeface="+mn-lt"/>
                <a:ea typeface="+mn-ea"/>
                <a:cs typeface="+mn-cs"/>
              </a:rPr>
              <a:t>Latinx</a:t>
            </a:r>
            <a:r>
              <a:rPr lang="en-US" sz="1200" kern="1200" dirty="0" smtClean="0">
                <a:solidFill>
                  <a:schemeClr val="tx1"/>
                </a:solidFill>
                <a:latin typeface="+mn-lt"/>
                <a:ea typeface="+mn-ea"/>
                <a:cs typeface="+mn-cs"/>
              </a:rPr>
              <a:t>-enhancing: West Coast University</a:t>
            </a:r>
          </a:p>
          <a:p>
            <a:pPr rtl="0"/>
            <a:endParaRPr lang="en-US" sz="1200" b="0" i="0" u="none" strike="noStrike" kern="1200" dirty="0" smtClean="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8</a:t>
            </a:fld>
            <a:endParaRPr lang="en-US"/>
          </a:p>
        </p:txBody>
      </p:sp>
    </p:spTree>
    <p:extLst>
      <p:ext uri="{BB962C8B-B14F-4D97-AF65-F5344CB8AC3E}">
        <p14:creationId xmlns:p14="http://schemas.microsoft.com/office/powerpoint/2010/main" val="186286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9</a:t>
            </a:fld>
            <a:endParaRPr lang="en-US"/>
          </a:p>
        </p:txBody>
      </p:sp>
    </p:spTree>
    <p:extLst>
      <p:ext uri="{BB962C8B-B14F-4D97-AF65-F5344CB8AC3E}">
        <p14:creationId xmlns:p14="http://schemas.microsoft.com/office/powerpoint/2010/main" val="93065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10</a:t>
            </a:fld>
            <a:endParaRPr lang="en-US"/>
          </a:p>
        </p:txBody>
      </p:sp>
    </p:spTree>
    <p:extLst>
      <p:ext uri="{BB962C8B-B14F-4D97-AF65-F5344CB8AC3E}">
        <p14:creationId xmlns:p14="http://schemas.microsoft.com/office/powerpoint/2010/main" val="1198023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28600" y="228600"/>
            <a:ext cx="9601200" cy="7315200"/>
          </a:xfrm>
          <a:prstGeom prst="rect">
            <a:avLst/>
          </a:prstGeom>
        </p:spPr>
      </p:pic>
      <p:pic>
        <p:nvPicPr>
          <p:cNvPr id="11" name="Picture 10"/>
          <p:cNvPicPr>
            <a:picLocks noChangeAspect="1"/>
          </p:cNvPicPr>
          <p:nvPr userDrawn="1"/>
        </p:nvPicPr>
        <p:blipFill>
          <a:blip r:embed="rId3"/>
          <a:stretch>
            <a:fillRect/>
          </a:stretch>
        </p:blipFill>
        <p:spPr>
          <a:xfrm>
            <a:off x="1464077" y="6189142"/>
            <a:ext cx="762000" cy="762000"/>
          </a:xfrm>
          <a:prstGeom prst="rect">
            <a:avLst/>
          </a:prstGeom>
        </p:spPr>
      </p:pic>
      <p:pic>
        <p:nvPicPr>
          <p:cNvPr id="13" name="Picture 12"/>
          <p:cNvPicPr>
            <a:picLocks noChangeAspect="1"/>
          </p:cNvPicPr>
          <p:nvPr userDrawn="1"/>
        </p:nvPicPr>
        <p:blipFill>
          <a:blip r:embed="rId4"/>
          <a:stretch>
            <a:fillRect/>
          </a:stretch>
        </p:blipFill>
        <p:spPr>
          <a:xfrm>
            <a:off x="2215493" y="6428326"/>
            <a:ext cx="5765800" cy="533400"/>
          </a:xfrm>
          <a:prstGeom prst="rect">
            <a:avLst/>
          </a:prstGeom>
        </p:spPr>
      </p:pic>
      <p:sp>
        <p:nvSpPr>
          <p:cNvPr id="15" name="Content Placeholder 2"/>
          <p:cNvSpPr>
            <a:spLocks noGrp="1"/>
          </p:cNvSpPr>
          <p:nvPr>
            <p:ph idx="11" hasCustomPrompt="1"/>
          </p:nvPr>
        </p:nvSpPr>
        <p:spPr>
          <a:xfrm>
            <a:off x="1830965" y="1598139"/>
            <a:ext cx="6403085" cy="4349898"/>
          </a:xfrm>
        </p:spPr>
        <p:txBody>
          <a:bodyPr lIns="0" tIns="0" rIns="0" bIns="0">
            <a:noAutofit/>
          </a:bodyPr>
          <a:lstStyle>
            <a:lvl1pPr marL="0" indent="0" algn="l">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algn="l"/>
            <a:r>
              <a:rPr lang="en-US" sz="3000" b="0" i="0" dirty="0" smtClean="0">
                <a:solidFill>
                  <a:srgbClr val="E74C39"/>
                </a:solidFill>
                <a:latin typeface="ChunkFive-Roman"/>
                <a:cs typeface="ChunkFive-Roman"/>
              </a:rPr>
              <a:t>Title</a:t>
            </a:r>
            <a:endParaRPr lang="en-US" sz="3000" b="0" i="0" dirty="0">
              <a:solidFill>
                <a:srgbClr val="E74C39"/>
              </a:solidFill>
              <a:latin typeface="ChunkFive-Roman"/>
              <a:cs typeface="ChunkFive-Roman"/>
            </a:endParaRPr>
          </a:p>
        </p:txBody>
      </p:sp>
    </p:spTree>
    <p:extLst>
      <p:ext uri="{BB962C8B-B14F-4D97-AF65-F5344CB8AC3E}">
        <p14:creationId xmlns:p14="http://schemas.microsoft.com/office/powerpoint/2010/main" val="425296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28600" y="228600"/>
            <a:ext cx="9601200" cy="914400"/>
          </a:xfrm>
          <a:prstGeom prst="rect">
            <a:avLst/>
          </a:prstGeom>
        </p:spPr>
      </p:pic>
      <p:pic>
        <p:nvPicPr>
          <p:cNvPr id="10" name="Picture 9"/>
          <p:cNvPicPr>
            <a:picLocks noChangeAspect="1"/>
          </p:cNvPicPr>
          <p:nvPr userDrawn="1"/>
        </p:nvPicPr>
        <p:blipFill>
          <a:blip r:embed="rId3"/>
          <a:stretch>
            <a:fillRect/>
          </a:stretch>
        </p:blipFill>
        <p:spPr>
          <a:xfrm>
            <a:off x="228600" y="6629400"/>
            <a:ext cx="9601200" cy="914400"/>
          </a:xfrm>
          <a:prstGeom prst="rect">
            <a:avLst/>
          </a:prstGeom>
        </p:spPr>
      </p:pic>
      <p:pic>
        <p:nvPicPr>
          <p:cNvPr id="11" name="Picture 10"/>
          <p:cNvPicPr>
            <a:picLocks noChangeAspect="1"/>
          </p:cNvPicPr>
          <p:nvPr userDrawn="1"/>
        </p:nvPicPr>
        <p:blipFill>
          <a:blip r:embed="rId4"/>
          <a:stretch>
            <a:fillRect/>
          </a:stretch>
        </p:blipFill>
        <p:spPr>
          <a:xfrm>
            <a:off x="8585303" y="6426299"/>
            <a:ext cx="762000" cy="762000"/>
          </a:xfrm>
          <a:prstGeom prst="rect">
            <a:avLst/>
          </a:prstGeom>
        </p:spPr>
      </p:pic>
      <p:sp>
        <p:nvSpPr>
          <p:cNvPr id="16" name="Content Placeholder 2"/>
          <p:cNvSpPr>
            <a:spLocks noGrp="1"/>
          </p:cNvSpPr>
          <p:nvPr>
            <p:ph idx="11" hasCustomPrompt="1"/>
          </p:nvPr>
        </p:nvSpPr>
        <p:spPr>
          <a:xfrm>
            <a:off x="1830965" y="2508335"/>
            <a:ext cx="6403085" cy="613854"/>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0">
              <a:buClr>
                <a:srgbClr val="202945"/>
              </a:buClr>
              <a:buFont typeface="Arial"/>
              <a:buNone/>
              <a:defRPr sz="1800">
                <a:solidFill>
                  <a:srgbClr val="202945"/>
                </a:solidFill>
                <a:latin typeface="+mn-lt"/>
                <a:cs typeface="ITC Franklin Gothic BT Book"/>
              </a:defRPr>
            </a:lvl2pPr>
          </a:lstStyle>
          <a:p>
            <a:pPr lvl="1"/>
            <a:r>
              <a:rPr lang="en-US" dirty="0" smtClean="0"/>
              <a:t>Intro Copy</a:t>
            </a:r>
          </a:p>
        </p:txBody>
      </p:sp>
      <p:sp>
        <p:nvSpPr>
          <p:cNvPr id="17" name="Content Placeholder 2"/>
          <p:cNvSpPr>
            <a:spLocks noGrp="1"/>
          </p:cNvSpPr>
          <p:nvPr>
            <p:ph idx="12" hasCustomPrompt="1"/>
          </p:nvPr>
        </p:nvSpPr>
        <p:spPr>
          <a:xfrm>
            <a:off x="1830965" y="1851844"/>
            <a:ext cx="6403085" cy="455401"/>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lvl="0"/>
            <a:r>
              <a:rPr lang="en-US" sz="3000" b="0" i="0" dirty="0" smtClean="0">
                <a:solidFill>
                  <a:srgbClr val="E74C39"/>
                </a:solidFill>
                <a:latin typeface="ChunkFive-Roman"/>
                <a:cs typeface="ChunkFive-Roman"/>
              </a:rPr>
              <a:t>Headline</a:t>
            </a:r>
            <a:endParaRPr lang="en-US" dirty="0" smtClean="0"/>
          </a:p>
        </p:txBody>
      </p:sp>
      <p:sp>
        <p:nvSpPr>
          <p:cNvPr id="19" name="Content Placeholder 2"/>
          <p:cNvSpPr>
            <a:spLocks noGrp="1"/>
          </p:cNvSpPr>
          <p:nvPr>
            <p:ph idx="13" hasCustomPrompt="1"/>
          </p:nvPr>
        </p:nvSpPr>
        <p:spPr>
          <a:xfrm>
            <a:off x="1830965" y="3122189"/>
            <a:ext cx="6403085" cy="2963433"/>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marR="0" indent="-228600" algn="l" defTabSz="457200" rtl="0" eaLnBrk="1" fontAlgn="auto" latinLnBrk="0" hangingPunct="1">
              <a:lnSpc>
                <a:spcPct val="100000"/>
              </a:lnSpc>
              <a:spcBef>
                <a:spcPct val="20000"/>
              </a:spcBef>
              <a:spcAft>
                <a:spcPts val="0"/>
              </a:spcAft>
              <a:buClr>
                <a:srgbClr val="202945"/>
              </a:buClr>
              <a:buSzTx/>
              <a:buFont typeface="Arial"/>
              <a:buChar char="◼"/>
              <a:tabLst/>
              <a:defRPr sz="1400">
                <a:solidFill>
                  <a:schemeClr val="tx1"/>
                </a:solidFill>
                <a:latin typeface="+mn-lt"/>
                <a:cs typeface="ITC Franklin Gothic BT Book"/>
              </a:defRPr>
            </a:lvl2pPr>
          </a:lstStyle>
          <a:p>
            <a:pPr lvl="0"/>
            <a:r>
              <a:rPr lang="en-US" dirty="0" smtClean="0"/>
              <a:t>Subhead</a:t>
            </a:r>
          </a:p>
          <a:p>
            <a:pPr marL="0" marR="0" lvl="1" indent="-228600" algn="l" defTabSz="457200" rtl="0" eaLnBrk="1" fontAlgn="auto" latinLnBrk="0" hangingPunct="1">
              <a:lnSpc>
                <a:spcPct val="100000"/>
              </a:lnSpc>
              <a:spcBef>
                <a:spcPct val="20000"/>
              </a:spcBef>
              <a:spcAft>
                <a:spcPts val="0"/>
              </a:spcAft>
              <a:buClr>
                <a:srgbClr val="202945"/>
              </a:buClr>
              <a:buSzTx/>
              <a:buFont typeface="Arial"/>
              <a:buChar char="◼"/>
              <a:tabLst/>
              <a:defRPr/>
            </a:pPr>
            <a:r>
              <a:rPr lang="en-US" dirty="0" smtClean="0"/>
              <a:t>Bullet</a:t>
            </a:r>
          </a:p>
        </p:txBody>
      </p:sp>
    </p:spTree>
    <p:extLst>
      <p:ext uri="{BB962C8B-B14F-4D97-AF65-F5344CB8AC3E}">
        <p14:creationId xmlns:p14="http://schemas.microsoft.com/office/powerpoint/2010/main" val="1798875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28600" y="228600"/>
            <a:ext cx="9601200" cy="914400"/>
          </a:xfrm>
          <a:prstGeom prst="rect">
            <a:avLst/>
          </a:prstGeom>
        </p:spPr>
      </p:pic>
      <p:pic>
        <p:nvPicPr>
          <p:cNvPr id="9" name="Picture 8"/>
          <p:cNvPicPr>
            <a:picLocks noChangeAspect="1"/>
          </p:cNvPicPr>
          <p:nvPr userDrawn="1"/>
        </p:nvPicPr>
        <p:blipFill>
          <a:blip r:embed="rId3"/>
          <a:stretch>
            <a:fillRect/>
          </a:stretch>
        </p:blipFill>
        <p:spPr>
          <a:xfrm>
            <a:off x="8585303" y="6426299"/>
            <a:ext cx="762000" cy="762000"/>
          </a:xfrm>
          <a:prstGeom prst="rect">
            <a:avLst/>
          </a:prstGeom>
        </p:spPr>
      </p:pic>
      <p:sp>
        <p:nvSpPr>
          <p:cNvPr id="15" name="Content Placeholder 2"/>
          <p:cNvSpPr>
            <a:spLocks noGrp="1"/>
          </p:cNvSpPr>
          <p:nvPr>
            <p:ph idx="11" hasCustomPrompt="1"/>
          </p:nvPr>
        </p:nvSpPr>
        <p:spPr>
          <a:xfrm>
            <a:off x="1830965" y="2503805"/>
            <a:ext cx="6403085" cy="3666488"/>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marR="0" indent="-228600" algn="l" defTabSz="457200" rtl="0" eaLnBrk="1" fontAlgn="auto" latinLnBrk="0" hangingPunct="1">
              <a:lnSpc>
                <a:spcPct val="100000"/>
              </a:lnSpc>
              <a:spcBef>
                <a:spcPct val="20000"/>
              </a:spcBef>
              <a:spcAft>
                <a:spcPts val="0"/>
              </a:spcAft>
              <a:buClr>
                <a:srgbClr val="202945"/>
              </a:buClr>
              <a:buSzTx/>
              <a:buFont typeface="Arial"/>
              <a:buChar char="◼"/>
              <a:tabLst/>
              <a:defRPr sz="1400">
                <a:solidFill>
                  <a:schemeClr val="tx1"/>
                </a:solidFill>
                <a:latin typeface="+mn-lt"/>
                <a:cs typeface="ITC Franklin Gothic BT Book"/>
              </a:defRPr>
            </a:lvl2pPr>
          </a:lstStyle>
          <a:p>
            <a:pPr lvl="0"/>
            <a:r>
              <a:rPr lang="en-US" dirty="0" smtClean="0"/>
              <a:t>Subhead</a:t>
            </a:r>
          </a:p>
          <a:p>
            <a:pPr marL="0" marR="0" lvl="1" indent="-228600" algn="l" defTabSz="457200" rtl="0" eaLnBrk="1" fontAlgn="auto" latinLnBrk="0" hangingPunct="1">
              <a:lnSpc>
                <a:spcPct val="100000"/>
              </a:lnSpc>
              <a:spcBef>
                <a:spcPct val="20000"/>
              </a:spcBef>
              <a:spcAft>
                <a:spcPts val="0"/>
              </a:spcAft>
              <a:buClr>
                <a:srgbClr val="202945"/>
              </a:buClr>
              <a:buSzTx/>
              <a:buFont typeface="Arial"/>
              <a:buChar char="◼"/>
              <a:tabLst/>
              <a:defRPr/>
            </a:pPr>
            <a:r>
              <a:rPr lang="en-US" dirty="0" smtClean="0"/>
              <a:t>Bullet</a:t>
            </a:r>
          </a:p>
        </p:txBody>
      </p:sp>
      <p:sp>
        <p:nvSpPr>
          <p:cNvPr id="16" name="Content Placeholder 2"/>
          <p:cNvSpPr>
            <a:spLocks noGrp="1"/>
          </p:cNvSpPr>
          <p:nvPr>
            <p:ph idx="12" hasCustomPrompt="1"/>
          </p:nvPr>
        </p:nvSpPr>
        <p:spPr>
          <a:xfrm>
            <a:off x="1830965" y="1851844"/>
            <a:ext cx="6403085" cy="455401"/>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lvl="0"/>
            <a:r>
              <a:rPr lang="en-US" sz="3000" b="0" i="0" dirty="0" smtClean="0">
                <a:solidFill>
                  <a:srgbClr val="E74C39"/>
                </a:solidFill>
                <a:latin typeface="ChunkFive-Roman"/>
                <a:cs typeface="ChunkFive-Roman"/>
              </a:rPr>
              <a:t>Headline</a:t>
            </a:r>
            <a:endParaRPr lang="en-US" dirty="0" smtClean="0"/>
          </a:p>
        </p:txBody>
      </p:sp>
    </p:spTree>
    <p:extLst>
      <p:ext uri="{BB962C8B-B14F-4D97-AF65-F5344CB8AC3E}">
        <p14:creationId xmlns:p14="http://schemas.microsoft.com/office/powerpoint/2010/main" val="305947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28600" y="228600"/>
            <a:ext cx="9601200" cy="914400"/>
          </a:xfrm>
          <a:prstGeom prst="rect">
            <a:avLst/>
          </a:prstGeom>
        </p:spPr>
      </p:pic>
      <p:pic>
        <p:nvPicPr>
          <p:cNvPr id="9" name="Picture 8"/>
          <p:cNvPicPr>
            <a:picLocks noChangeAspect="1"/>
          </p:cNvPicPr>
          <p:nvPr userDrawn="1"/>
        </p:nvPicPr>
        <p:blipFill>
          <a:blip r:embed="rId3"/>
          <a:stretch>
            <a:fillRect/>
          </a:stretch>
        </p:blipFill>
        <p:spPr>
          <a:xfrm>
            <a:off x="8585303" y="6426299"/>
            <a:ext cx="762000" cy="762000"/>
          </a:xfrm>
          <a:prstGeom prst="rect">
            <a:avLst/>
          </a:prstGeom>
        </p:spPr>
      </p:pic>
      <p:pic>
        <p:nvPicPr>
          <p:cNvPr id="3" name="Picture 2"/>
          <p:cNvPicPr>
            <a:picLocks noChangeAspect="1"/>
          </p:cNvPicPr>
          <p:nvPr userDrawn="1"/>
        </p:nvPicPr>
        <p:blipFill>
          <a:blip r:embed="rId4"/>
          <a:stretch>
            <a:fillRect/>
          </a:stretch>
        </p:blipFill>
        <p:spPr>
          <a:xfrm>
            <a:off x="1830964" y="6760736"/>
            <a:ext cx="6057900" cy="292100"/>
          </a:xfrm>
          <a:prstGeom prst="rect">
            <a:avLst/>
          </a:prstGeom>
        </p:spPr>
      </p:pic>
      <p:sp>
        <p:nvSpPr>
          <p:cNvPr id="11" name="Content Placeholder 2"/>
          <p:cNvSpPr>
            <a:spLocks noGrp="1"/>
          </p:cNvSpPr>
          <p:nvPr>
            <p:ph idx="11" hasCustomPrompt="1"/>
          </p:nvPr>
        </p:nvSpPr>
        <p:spPr>
          <a:xfrm>
            <a:off x="1830965" y="2503805"/>
            <a:ext cx="6403085" cy="3666488"/>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marR="0" indent="0" algn="l" defTabSz="457200" rtl="0" eaLnBrk="1" fontAlgn="auto" latinLnBrk="0" hangingPunct="1">
              <a:lnSpc>
                <a:spcPct val="100000"/>
              </a:lnSpc>
              <a:spcBef>
                <a:spcPct val="20000"/>
              </a:spcBef>
              <a:spcAft>
                <a:spcPts val="0"/>
              </a:spcAft>
              <a:buClr>
                <a:srgbClr val="202945"/>
              </a:buClr>
              <a:buSzTx/>
              <a:buFont typeface="Arial"/>
              <a:buNone/>
              <a:tabLst/>
              <a:defRPr sz="1400">
                <a:solidFill>
                  <a:schemeClr val="tx1"/>
                </a:solidFill>
                <a:latin typeface="+mn-lt"/>
                <a:cs typeface="ITC Franklin Gothic BT Book"/>
              </a:defRPr>
            </a:lvl2pPr>
          </a:lstStyle>
          <a:p>
            <a:pPr lvl="0"/>
            <a:r>
              <a:rPr lang="en-US" dirty="0" smtClean="0"/>
              <a:t>Subhead</a:t>
            </a:r>
          </a:p>
          <a:p>
            <a:pPr marL="0" marR="0" lvl="1" indent="-228600" algn="l" defTabSz="457200" rtl="0" eaLnBrk="1" fontAlgn="auto" latinLnBrk="0" hangingPunct="1">
              <a:lnSpc>
                <a:spcPct val="100000"/>
              </a:lnSpc>
              <a:spcBef>
                <a:spcPct val="20000"/>
              </a:spcBef>
              <a:spcAft>
                <a:spcPts val="0"/>
              </a:spcAft>
              <a:buClr>
                <a:srgbClr val="202945"/>
              </a:buClr>
              <a:buSzTx/>
              <a:buFont typeface="Arial"/>
              <a:buChar char="◼"/>
              <a:tabLst/>
              <a:defRPr/>
            </a:pPr>
            <a:r>
              <a:rPr lang="en-US" dirty="0" smtClean="0"/>
              <a:t>Bullet</a:t>
            </a:r>
          </a:p>
        </p:txBody>
      </p:sp>
      <p:sp>
        <p:nvSpPr>
          <p:cNvPr id="13" name="Content Placeholder 2"/>
          <p:cNvSpPr>
            <a:spLocks noGrp="1"/>
          </p:cNvSpPr>
          <p:nvPr>
            <p:ph idx="12" hasCustomPrompt="1"/>
          </p:nvPr>
        </p:nvSpPr>
        <p:spPr>
          <a:xfrm>
            <a:off x="1830965" y="1851844"/>
            <a:ext cx="6403085" cy="455401"/>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lvl="0"/>
            <a:r>
              <a:rPr lang="en-US" sz="3000" b="0" i="0" dirty="0" smtClean="0">
                <a:solidFill>
                  <a:srgbClr val="E74C39"/>
                </a:solidFill>
                <a:latin typeface="ChunkFive-Roman"/>
                <a:cs typeface="ChunkFive-Roman"/>
              </a:rPr>
              <a:t>Headline</a:t>
            </a:r>
            <a:endParaRPr lang="en-US" dirty="0" smtClean="0"/>
          </a:p>
        </p:txBody>
      </p:sp>
    </p:spTree>
    <p:extLst>
      <p:ext uri="{BB962C8B-B14F-4D97-AF65-F5344CB8AC3E}">
        <p14:creationId xmlns:p14="http://schemas.microsoft.com/office/powerpoint/2010/main" val="3262339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FC2A40EC-DFE1-C042-BF97-38563CC0D0BD}" type="datetimeFigureOut">
              <a:rPr lang="en-US" smtClean="0"/>
              <a:t>5/8/18</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5F4256AF-D4A0-2842-ADB0-3A30D9F24279}" type="slidenum">
              <a:rPr lang="en-US" smtClean="0"/>
              <a:t>‹#›</a:t>
            </a:fld>
            <a:endParaRPr lang="en-US"/>
          </a:p>
        </p:txBody>
      </p:sp>
    </p:spTree>
    <p:extLst>
      <p:ext uri="{BB962C8B-B14F-4D97-AF65-F5344CB8AC3E}">
        <p14:creationId xmlns:p14="http://schemas.microsoft.com/office/powerpoint/2010/main" val="3392771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8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heri.ucla.edu/ni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1"/>
          </p:nvPr>
        </p:nvSpPr>
        <p:spPr>
          <a:xfrm>
            <a:off x="812800" y="2493818"/>
            <a:ext cx="8407400" cy="3484236"/>
          </a:xfrm>
        </p:spPr>
        <p:txBody>
          <a:bodyPr/>
          <a:lstStyle/>
          <a:p>
            <a:pPr lvl="0" algn="ctr">
              <a:spcBef>
                <a:spcPts val="0"/>
              </a:spcBef>
            </a:pPr>
            <a:r>
              <a:rPr lang="en-US" sz="4800" b="1" dirty="0" smtClean="0">
                <a:solidFill>
                  <a:srgbClr val="E74C39"/>
                </a:solidFill>
                <a:latin typeface="+mj-lt"/>
                <a:cs typeface="ChunkFive-Roman"/>
              </a:rPr>
              <a:t>Improving                 Degree Attainment Rates</a:t>
            </a:r>
            <a:r>
              <a:rPr lang="en-US" sz="5400" b="1" dirty="0" smtClean="0">
                <a:solidFill>
                  <a:srgbClr val="E74C39"/>
                </a:solidFill>
                <a:latin typeface="+mj-lt"/>
                <a:cs typeface="ChunkFive-Roman"/>
              </a:rPr>
              <a:t>: </a:t>
            </a:r>
          </a:p>
          <a:p>
            <a:pPr lvl="0" algn="ctr">
              <a:spcBef>
                <a:spcPts val="0"/>
              </a:spcBef>
            </a:pPr>
            <a:r>
              <a:rPr lang="en-US" sz="3600" b="1" dirty="0" smtClean="0">
                <a:solidFill>
                  <a:srgbClr val="E74C39"/>
                </a:solidFill>
                <a:latin typeface="+mj-lt"/>
                <a:cs typeface="ChunkFive-Roman"/>
              </a:rPr>
              <a:t>Lessons from </a:t>
            </a:r>
            <a:r>
              <a:rPr lang="en-US" sz="3600" b="1" u="sng" dirty="0" smtClean="0">
                <a:solidFill>
                  <a:srgbClr val="E74C39"/>
                </a:solidFill>
                <a:latin typeface="+mj-lt"/>
                <a:cs typeface="ChunkFive-Roman"/>
              </a:rPr>
              <a:t>Hispanic Serving Institutions</a:t>
            </a:r>
            <a:endParaRPr lang="en-US" sz="1600" u="sng" dirty="0" smtClean="0">
              <a:solidFill>
                <a:schemeClr val="bg2"/>
              </a:solidFill>
              <a:latin typeface="+mj-lt"/>
              <a:cs typeface="ChunkFive-Roman"/>
            </a:endParaRPr>
          </a:p>
          <a:p>
            <a:pPr lvl="0" algn="ctr">
              <a:lnSpc>
                <a:spcPct val="80000"/>
              </a:lnSpc>
              <a:spcBef>
                <a:spcPts val="2000"/>
              </a:spcBef>
            </a:pPr>
            <a:r>
              <a:rPr lang="en-US" sz="1800" dirty="0" smtClean="0">
                <a:solidFill>
                  <a:schemeClr val="bg2"/>
                </a:solidFill>
                <a:latin typeface="+mj-lt"/>
                <a:cs typeface="ChunkFive-Roman"/>
              </a:rPr>
              <a:t>Ana K. Gomez, Krystle Palma Cobian, Sylvia Hurtado</a:t>
            </a:r>
          </a:p>
          <a:p>
            <a:pPr lvl="0" algn="ctr">
              <a:spcBef>
                <a:spcPts val="0"/>
              </a:spcBef>
            </a:pPr>
            <a:r>
              <a:rPr lang="en-US" sz="1800" dirty="0" smtClean="0">
                <a:solidFill>
                  <a:schemeClr val="bg2"/>
                </a:solidFill>
                <a:latin typeface="+mj-lt"/>
                <a:cs typeface="ChunkFive-Roman"/>
              </a:rPr>
              <a:t>American Educational Research Association</a:t>
            </a:r>
          </a:p>
          <a:p>
            <a:pPr lvl="0" algn="ctr">
              <a:spcBef>
                <a:spcPts val="0"/>
              </a:spcBef>
            </a:pPr>
            <a:r>
              <a:rPr lang="en-US" sz="1800" dirty="0" smtClean="0">
                <a:solidFill>
                  <a:schemeClr val="bg2"/>
                </a:solidFill>
                <a:latin typeface="+mj-lt"/>
                <a:cs typeface="ChunkFive-Roman"/>
              </a:rPr>
              <a:t>April 2018| New York, NY</a:t>
            </a:r>
            <a:r>
              <a:rPr lang="en-US" sz="1800" dirty="0" smtClean="0">
                <a:solidFill>
                  <a:srgbClr val="E74C39"/>
                </a:solidFill>
                <a:latin typeface="ChunkFive-Roman"/>
                <a:cs typeface="ChunkFive-Roman"/>
              </a:rPr>
              <a:t/>
            </a:r>
            <a:br>
              <a:rPr lang="en-US" sz="1800" dirty="0" smtClean="0">
                <a:solidFill>
                  <a:srgbClr val="E74C39"/>
                </a:solidFill>
                <a:latin typeface="ChunkFive-Roman"/>
                <a:cs typeface="ChunkFive-Roman"/>
              </a:rPr>
            </a:br>
            <a:endParaRPr lang="en-US" dirty="0" smtClean="0">
              <a:solidFill>
                <a:schemeClr val="bg1"/>
              </a:solidFill>
              <a:latin typeface="+mn-lt"/>
              <a:cs typeface="ITC Franklin Gothic BookCp"/>
            </a:endParaRPr>
          </a:p>
        </p:txBody>
      </p:sp>
      <p:sp>
        <p:nvSpPr>
          <p:cNvPr id="14" name="TextBox 13"/>
          <p:cNvSpPr txBox="1"/>
          <p:nvPr/>
        </p:nvSpPr>
        <p:spPr>
          <a:xfrm>
            <a:off x="539764" y="6530139"/>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202638" y="2277375"/>
            <a:ext cx="2258990" cy="107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60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30198" y="1682448"/>
            <a:ext cx="3311316" cy="922421"/>
          </a:xfrm>
          <a:prstGeom prst="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UNIQUE CHARACTERISTICS</a:t>
            </a:r>
            <a:endParaRPr lang="en-US" sz="44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2608462" y="1858547"/>
            <a:ext cx="3108598" cy="485209"/>
          </a:xfrm>
        </p:spPr>
        <p:txBody>
          <a:bodyPr/>
          <a:lstStyle/>
          <a:p>
            <a:r>
              <a:rPr lang="en-US" sz="2400" dirty="0" smtClean="0">
                <a:latin typeface="+mj-lt"/>
              </a:rPr>
              <a:t>Knowing Students Well</a:t>
            </a:r>
          </a:p>
          <a:p>
            <a:endParaRPr lang="en-US" sz="2400"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258" t="15960" r="3494" b="14689"/>
          <a:stretch/>
        </p:blipFill>
        <p:spPr>
          <a:xfrm>
            <a:off x="151836" y="1522914"/>
            <a:ext cx="2102473" cy="2163909"/>
          </a:xfrm>
          <a:prstGeom prst="rect">
            <a:avLst/>
          </a:prstGeom>
        </p:spPr>
      </p:pic>
      <p:sp>
        <p:nvSpPr>
          <p:cNvPr id="12" name="Rectangle 11"/>
          <p:cNvSpPr/>
          <p:nvPr/>
        </p:nvSpPr>
        <p:spPr>
          <a:xfrm>
            <a:off x="2530198" y="2852380"/>
            <a:ext cx="2990534" cy="914400"/>
          </a:xfrm>
          <a:prstGeom prst="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530198" y="3911796"/>
            <a:ext cx="2990534" cy="914400"/>
          </a:xfrm>
          <a:prstGeom prst="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30197" y="5120564"/>
            <a:ext cx="2990535" cy="914400"/>
          </a:xfrm>
          <a:prstGeom prst="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6450357" y="1522914"/>
            <a:ext cx="2945201" cy="4580251"/>
          </a:xfrm>
          <a:prstGeom prst="round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10"/>
          <p:cNvSpPr>
            <a:spLocks noGrp="1"/>
          </p:cNvSpPr>
          <p:nvPr>
            <p:ph idx="13"/>
          </p:nvPr>
        </p:nvSpPr>
        <p:spPr>
          <a:xfrm>
            <a:off x="6548521" y="1858547"/>
            <a:ext cx="2748872" cy="4176417"/>
          </a:xfrm>
        </p:spPr>
        <p:txBody>
          <a:bodyPr/>
          <a:lstStyle/>
          <a:p>
            <a:pPr algn="just"/>
            <a:r>
              <a:rPr lang="en-US" sz="1600" i="1" dirty="0" smtClean="0">
                <a:solidFill>
                  <a:schemeClr val="tx2"/>
                </a:solidFill>
                <a:latin typeface="+mn-lt"/>
              </a:rPr>
              <a:t>“They </a:t>
            </a:r>
            <a:r>
              <a:rPr lang="en-US" sz="1600" i="1" dirty="0">
                <a:solidFill>
                  <a:schemeClr val="tx2"/>
                </a:solidFill>
                <a:latin typeface="+mn-lt"/>
              </a:rPr>
              <a:t>care about you as a student, as a person who is also a </a:t>
            </a:r>
            <a:r>
              <a:rPr lang="en-US" sz="1600" i="1" dirty="0" smtClean="0">
                <a:solidFill>
                  <a:schemeClr val="tx2"/>
                </a:solidFill>
                <a:latin typeface="+mn-lt"/>
              </a:rPr>
              <a:t>student</a:t>
            </a:r>
            <a:r>
              <a:rPr lang="en-US" sz="1600" i="1" dirty="0">
                <a:solidFill>
                  <a:schemeClr val="tx2"/>
                </a:solidFill>
                <a:latin typeface="+mn-lt"/>
              </a:rPr>
              <a:t>. I’ve had teachers </a:t>
            </a:r>
            <a:r>
              <a:rPr lang="en-US" sz="1600" i="1" dirty="0" smtClean="0">
                <a:solidFill>
                  <a:schemeClr val="tx2"/>
                </a:solidFill>
                <a:latin typeface="+mn-lt"/>
              </a:rPr>
              <a:t>tell me </a:t>
            </a:r>
            <a:r>
              <a:rPr lang="en-US" sz="1600" i="1" dirty="0">
                <a:solidFill>
                  <a:schemeClr val="tx2"/>
                </a:solidFill>
                <a:latin typeface="+mn-lt"/>
              </a:rPr>
              <a:t>that they’ve bought books for students. I often </a:t>
            </a:r>
            <a:r>
              <a:rPr lang="en-US" sz="1600" i="1" dirty="0" smtClean="0">
                <a:solidFill>
                  <a:schemeClr val="tx2"/>
                </a:solidFill>
                <a:latin typeface="+mn-lt"/>
              </a:rPr>
              <a:t>see people </a:t>
            </a:r>
            <a:r>
              <a:rPr lang="en-US" sz="1600" i="1" dirty="0">
                <a:solidFill>
                  <a:schemeClr val="tx2"/>
                </a:solidFill>
                <a:latin typeface="+mn-lt"/>
              </a:rPr>
              <a:t>put themselves out for students—I think that’s everyone here, in general, for the most part.. </a:t>
            </a:r>
            <a:r>
              <a:rPr lang="en-US" sz="1600" b="1" i="1" dirty="0">
                <a:solidFill>
                  <a:schemeClr val="accent1">
                    <a:lumMod val="75000"/>
                  </a:schemeClr>
                </a:solidFill>
                <a:latin typeface="+mn-lt"/>
              </a:rPr>
              <a:t>The students here, you treat them like your kids</a:t>
            </a:r>
            <a:r>
              <a:rPr lang="en-US" sz="1600" b="1" i="1" dirty="0" smtClean="0">
                <a:solidFill>
                  <a:schemeClr val="accent1">
                    <a:lumMod val="75000"/>
                  </a:schemeClr>
                </a:solidFill>
                <a:latin typeface="+mn-lt"/>
              </a:rPr>
              <a:t>.” </a:t>
            </a:r>
          </a:p>
          <a:p>
            <a:pPr algn="r"/>
            <a:r>
              <a:rPr lang="en-US" sz="1100" i="1" dirty="0" smtClean="0">
                <a:solidFill>
                  <a:schemeClr val="accent2">
                    <a:lumMod val="75000"/>
                    <a:lumOff val="25000"/>
                  </a:schemeClr>
                </a:solidFill>
                <a:latin typeface="+mn-lt"/>
              </a:rPr>
              <a:t>Faculty, agriculture department, East Coast State University</a:t>
            </a:r>
            <a:endParaRPr lang="en-US" sz="1100" dirty="0">
              <a:solidFill>
                <a:schemeClr val="accent2">
                  <a:lumMod val="75000"/>
                  <a:lumOff val="25000"/>
                </a:schemeClr>
              </a:solidFill>
              <a:latin typeface="+mn-lt"/>
            </a:endParaRPr>
          </a:p>
          <a:p>
            <a:pPr algn="r"/>
            <a:r>
              <a:rPr lang="en-US" sz="1600" dirty="0"/>
              <a:t/>
            </a:r>
            <a:br>
              <a:rPr lang="en-US" sz="1600" dirty="0"/>
            </a:br>
            <a:endParaRPr lang="en-US" sz="1600" dirty="0">
              <a:latin typeface="+mj-lt"/>
            </a:endParaRPr>
          </a:p>
        </p:txBody>
      </p:sp>
      <p:sp>
        <p:nvSpPr>
          <p:cNvPr id="23" name="Content Placeholder 10"/>
          <p:cNvSpPr>
            <a:spLocks noGrp="1"/>
          </p:cNvSpPr>
          <p:nvPr>
            <p:ph idx="13"/>
          </p:nvPr>
        </p:nvSpPr>
        <p:spPr>
          <a:xfrm>
            <a:off x="2645618" y="2923169"/>
            <a:ext cx="2814164" cy="643919"/>
          </a:xfrm>
        </p:spPr>
        <p:txBody>
          <a:bodyPr/>
          <a:lstStyle/>
          <a:p>
            <a:pPr algn="ctr"/>
            <a:r>
              <a:rPr lang="en-US" sz="1600" dirty="0">
                <a:solidFill>
                  <a:schemeClr val="tx2"/>
                </a:solidFill>
                <a:latin typeface="+mj-lt"/>
              </a:rPr>
              <a:t>Understanding Students and their Backgrounds Through an Anti-deficit lens</a:t>
            </a:r>
          </a:p>
          <a:p>
            <a:pPr algn="ctr"/>
            <a:endParaRPr lang="en-US" sz="1800" dirty="0">
              <a:latin typeface="+mj-lt"/>
            </a:endParaRPr>
          </a:p>
        </p:txBody>
      </p:sp>
      <p:sp>
        <p:nvSpPr>
          <p:cNvPr id="24" name="Content Placeholder 10"/>
          <p:cNvSpPr>
            <a:spLocks noGrp="1"/>
          </p:cNvSpPr>
          <p:nvPr>
            <p:ph idx="13"/>
          </p:nvPr>
        </p:nvSpPr>
        <p:spPr>
          <a:xfrm>
            <a:off x="2645618" y="4122044"/>
            <a:ext cx="2633393" cy="485209"/>
          </a:xfrm>
        </p:spPr>
        <p:txBody>
          <a:bodyPr/>
          <a:lstStyle/>
          <a:p>
            <a:pPr algn="ctr"/>
            <a:r>
              <a:rPr lang="en-US" sz="1800" dirty="0" smtClean="0">
                <a:solidFill>
                  <a:schemeClr val="tx2"/>
                </a:solidFill>
                <a:latin typeface="+mj-lt"/>
              </a:rPr>
              <a:t>Meeting Students Where They Are Academically</a:t>
            </a:r>
            <a:endParaRPr lang="en-US" sz="1800" dirty="0">
              <a:solidFill>
                <a:schemeClr val="tx2"/>
              </a:solidFill>
              <a:latin typeface="+mj-lt"/>
            </a:endParaRPr>
          </a:p>
        </p:txBody>
      </p:sp>
      <p:sp>
        <p:nvSpPr>
          <p:cNvPr id="25" name="Content Placeholder 10"/>
          <p:cNvSpPr>
            <a:spLocks noGrp="1"/>
          </p:cNvSpPr>
          <p:nvPr>
            <p:ph idx="13"/>
          </p:nvPr>
        </p:nvSpPr>
        <p:spPr>
          <a:xfrm>
            <a:off x="2530197" y="5293187"/>
            <a:ext cx="2946592" cy="485209"/>
          </a:xfrm>
        </p:spPr>
        <p:txBody>
          <a:bodyPr/>
          <a:lstStyle/>
          <a:p>
            <a:pPr algn="ctr">
              <a:spcBef>
                <a:spcPts val="0"/>
              </a:spcBef>
            </a:pPr>
            <a:r>
              <a:rPr lang="en-US" sz="1800" dirty="0" smtClean="0">
                <a:solidFill>
                  <a:schemeClr val="tx2"/>
                </a:solidFill>
                <a:latin typeface="+mj-lt"/>
              </a:rPr>
              <a:t>Promoting a </a:t>
            </a:r>
          </a:p>
          <a:p>
            <a:pPr algn="ctr">
              <a:spcBef>
                <a:spcPts val="0"/>
              </a:spcBef>
            </a:pPr>
            <a:r>
              <a:rPr lang="en-US" sz="1800" dirty="0" smtClean="0">
                <a:solidFill>
                  <a:schemeClr val="tx2"/>
                </a:solidFill>
                <a:latin typeface="+mj-lt"/>
              </a:rPr>
              <a:t>“High-touch” Culture</a:t>
            </a:r>
          </a:p>
          <a:p>
            <a:pPr algn="ctr"/>
            <a:endParaRPr lang="en-US" sz="2200" dirty="0">
              <a:latin typeface="+mj-lt"/>
            </a:endParaRPr>
          </a:p>
        </p:txBody>
      </p:sp>
    </p:spTree>
    <p:extLst>
      <p:ext uri="{BB962C8B-B14F-4D97-AF65-F5344CB8AC3E}">
        <p14:creationId xmlns:p14="http://schemas.microsoft.com/office/powerpoint/2010/main" val="9426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uild="p"/>
      <p:bldP spid="12" grpId="0" animBg="1"/>
      <p:bldP spid="14" grpId="0" animBg="1"/>
      <p:bldP spid="15" grpId="0" animBg="1"/>
      <p:bldP spid="18" grpId="0" animBg="1"/>
      <p:bldP spid="22" grpId="0" uiExpand="1" build="p"/>
      <p:bldP spid="23" grpId="0" build="p"/>
      <p:bldP spid="24" grpId="0" build="p"/>
      <p:bldP spid="2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52989" y="1801326"/>
            <a:ext cx="4865955" cy="1401997"/>
          </a:xfrm>
          <a:prstGeom prst="rect">
            <a:avLst/>
          </a:prstGeom>
          <a:solidFill>
            <a:srgbClr val="EF5C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UNIQUE CHARACTERISTICS</a:t>
            </a:r>
            <a:endParaRPr lang="en-US" sz="4400" b="1" dirty="0" smtClean="0">
              <a:latin typeface="Franklin Gothic Demi" charset="0"/>
              <a:ea typeface="Franklin Gothic Demi" charset="0"/>
              <a:cs typeface="Franklin Gothic Demi" charset="0"/>
            </a:endParaRPr>
          </a:p>
        </p:txBody>
      </p:sp>
      <p:sp>
        <p:nvSpPr>
          <p:cNvPr id="5" name="Content Placeholder 10"/>
          <p:cNvSpPr>
            <a:spLocks noGrp="1"/>
          </p:cNvSpPr>
          <p:nvPr>
            <p:ph idx="13"/>
          </p:nvPr>
        </p:nvSpPr>
        <p:spPr>
          <a:xfrm>
            <a:off x="3852990" y="2084655"/>
            <a:ext cx="4652655" cy="1176920"/>
          </a:xfrm>
        </p:spPr>
        <p:txBody>
          <a:bodyPr/>
          <a:lstStyle/>
          <a:p>
            <a:pPr algn="ctr"/>
            <a:r>
              <a:rPr lang="en-US" sz="2400" dirty="0" smtClean="0">
                <a:latin typeface="+mj-lt"/>
              </a:rPr>
              <a:t>Being Receptive to Learning and Improving</a:t>
            </a:r>
          </a:p>
          <a:p>
            <a:pPr algn="ctr"/>
            <a:endParaRPr lang="en-US" sz="2200"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258" t="15960" r="3494" b="14689"/>
          <a:stretch/>
        </p:blipFill>
        <p:spPr>
          <a:xfrm>
            <a:off x="569342" y="1486438"/>
            <a:ext cx="2394491" cy="2464460"/>
          </a:xfrm>
          <a:prstGeom prst="rect">
            <a:avLst/>
          </a:prstGeom>
        </p:spPr>
      </p:pic>
      <p:sp>
        <p:nvSpPr>
          <p:cNvPr id="19" name="Rounded Rectangle 18"/>
          <p:cNvSpPr/>
          <p:nvPr/>
        </p:nvSpPr>
        <p:spPr>
          <a:xfrm>
            <a:off x="3779526" y="3601952"/>
            <a:ext cx="5312715" cy="2540055"/>
          </a:xfrm>
          <a:prstGeom prst="roundRect">
            <a:avLst/>
          </a:prstGeom>
          <a:solidFill>
            <a:srgbClr val="EF5C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10"/>
          <p:cNvSpPr>
            <a:spLocks noGrp="1"/>
          </p:cNvSpPr>
          <p:nvPr>
            <p:ph idx="13"/>
          </p:nvPr>
        </p:nvSpPr>
        <p:spPr>
          <a:xfrm>
            <a:off x="4152821" y="3660203"/>
            <a:ext cx="4566124" cy="2083176"/>
          </a:xfrm>
        </p:spPr>
        <p:txBody>
          <a:bodyPr/>
          <a:lstStyle/>
          <a:p>
            <a:pPr algn="ctr"/>
            <a:endParaRPr lang="en-US" sz="1800" i="1" smtClean="0">
              <a:latin typeface="+mn-lt"/>
            </a:endParaRPr>
          </a:p>
          <a:p>
            <a:pPr algn="ctr"/>
            <a:r>
              <a:rPr lang="en-US" sz="1800" i="1" dirty="0" smtClean="0">
                <a:latin typeface="+mn-lt"/>
              </a:rPr>
              <a:t>“</a:t>
            </a:r>
            <a:r>
              <a:rPr lang="en-US" sz="1800" i="1" dirty="0">
                <a:latin typeface="+mn-lt"/>
              </a:rPr>
              <a:t>A</a:t>
            </a:r>
            <a:r>
              <a:rPr lang="en-US" sz="1800" i="1" dirty="0" smtClean="0">
                <a:latin typeface="+mn-lt"/>
              </a:rPr>
              <a:t> </a:t>
            </a:r>
            <a:r>
              <a:rPr lang="en-US" sz="1800" i="1" dirty="0" err="1">
                <a:latin typeface="+mn-lt"/>
              </a:rPr>
              <a:t>lotta</a:t>
            </a:r>
            <a:r>
              <a:rPr lang="en-US" sz="1800" i="1" dirty="0">
                <a:latin typeface="+mn-lt"/>
              </a:rPr>
              <a:t> the innovations have been things that have been happening nationally</a:t>
            </a:r>
            <a:r>
              <a:rPr lang="en-US" sz="1800" i="1" dirty="0" smtClean="0">
                <a:latin typeface="+mn-lt"/>
              </a:rPr>
              <a:t>.”</a:t>
            </a:r>
          </a:p>
          <a:p>
            <a:pPr algn="ctr"/>
            <a:endParaRPr lang="en-US" sz="1800" i="1" dirty="0">
              <a:latin typeface="+mn-lt"/>
            </a:endParaRPr>
          </a:p>
          <a:p>
            <a:pPr algn="r"/>
            <a:r>
              <a:rPr lang="en-US" sz="1800" i="1" dirty="0" smtClean="0">
                <a:latin typeface="+mn-lt"/>
              </a:rPr>
              <a:t>Faculty, biological sciences, Southern </a:t>
            </a:r>
            <a:r>
              <a:rPr lang="en-US" sz="1800" i="1" dirty="0">
                <a:latin typeface="+mn-lt"/>
              </a:rPr>
              <a:t>Private </a:t>
            </a:r>
            <a:r>
              <a:rPr lang="en-US" sz="1800" i="1" dirty="0" smtClean="0">
                <a:latin typeface="+mn-lt"/>
              </a:rPr>
              <a:t>University</a:t>
            </a:r>
            <a:endParaRPr lang="en-US" sz="1800" i="1" dirty="0">
              <a:latin typeface="+mn-lt"/>
            </a:endParaRPr>
          </a:p>
        </p:txBody>
      </p:sp>
    </p:spTree>
    <p:extLst>
      <p:ext uri="{BB962C8B-B14F-4D97-AF65-F5344CB8AC3E}">
        <p14:creationId xmlns:p14="http://schemas.microsoft.com/office/powerpoint/2010/main" val="922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build="p"/>
      <p:bldP spid="19" grpId="0" animBg="1"/>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85451" y="1379223"/>
            <a:ext cx="3755163" cy="1440242"/>
          </a:xfrm>
          <a:prstGeom prst="rect">
            <a:avLst/>
          </a:prstGeom>
          <a:solidFill>
            <a:srgbClr val="566B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26494" y="3809602"/>
            <a:ext cx="2161142" cy="2209234"/>
          </a:xfrm>
          <a:prstGeom prst="rect">
            <a:avLst/>
          </a:prstGeom>
          <a:solidFill>
            <a:srgbClr val="F06E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UNIQUE CHARACTERISTICS</a:t>
            </a:r>
            <a:endParaRPr lang="en-US" sz="44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426494" y="4027706"/>
            <a:ext cx="2161141" cy="1619643"/>
          </a:xfrm>
        </p:spPr>
        <p:txBody>
          <a:bodyPr/>
          <a:lstStyle/>
          <a:p>
            <a:pPr algn="ctr">
              <a:spcBef>
                <a:spcPts val="0"/>
              </a:spcBef>
            </a:pPr>
            <a:r>
              <a:rPr lang="en-US" sz="2400" dirty="0" smtClean="0">
                <a:latin typeface="+mj-lt"/>
              </a:rPr>
              <a:t>Hiring </a:t>
            </a:r>
          </a:p>
          <a:p>
            <a:pPr algn="ctr">
              <a:spcBef>
                <a:spcPts val="0"/>
              </a:spcBef>
            </a:pPr>
            <a:r>
              <a:rPr lang="en-US" sz="2400" dirty="0" smtClean="0">
                <a:latin typeface="+mj-lt"/>
              </a:rPr>
              <a:t>Diverse Faculty Who Care </a:t>
            </a:r>
          </a:p>
          <a:p>
            <a:pPr algn="ctr">
              <a:spcBef>
                <a:spcPts val="0"/>
              </a:spcBef>
            </a:pPr>
            <a:r>
              <a:rPr lang="en-US" sz="2400" dirty="0" smtClean="0">
                <a:latin typeface="+mj-lt"/>
              </a:rPr>
              <a:t>About </a:t>
            </a:r>
          </a:p>
          <a:p>
            <a:pPr algn="ctr">
              <a:spcBef>
                <a:spcPts val="0"/>
              </a:spcBef>
            </a:pPr>
            <a:r>
              <a:rPr lang="en-US" sz="2400" dirty="0" smtClean="0">
                <a:latin typeface="+mj-lt"/>
              </a:rPr>
              <a:t>Teaching</a:t>
            </a:r>
          </a:p>
          <a:p>
            <a:endParaRPr lang="en-US" sz="2200" dirty="0">
              <a:latin typeface="+mj-lt"/>
            </a:endParaRPr>
          </a:p>
        </p:txBody>
      </p:sp>
      <p:sp>
        <p:nvSpPr>
          <p:cNvPr id="5" name="Content Placeholder 10"/>
          <p:cNvSpPr>
            <a:spLocks noGrp="1"/>
          </p:cNvSpPr>
          <p:nvPr>
            <p:ph idx="13"/>
          </p:nvPr>
        </p:nvSpPr>
        <p:spPr>
          <a:xfrm>
            <a:off x="6419609" y="1555684"/>
            <a:ext cx="2886845" cy="1090864"/>
          </a:xfrm>
        </p:spPr>
        <p:txBody>
          <a:bodyPr/>
          <a:lstStyle/>
          <a:p>
            <a:pPr algn="ctr"/>
            <a:r>
              <a:rPr lang="en-US" sz="2400" dirty="0" smtClean="0">
                <a:solidFill>
                  <a:schemeClr val="bg1"/>
                </a:solidFill>
                <a:latin typeface="+mj-lt"/>
              </a:rPr>
              <a:t>Outreach and Service to the Surrounding Community</a:t>
            </a:r>
          </a:p>
          <a:p>
            <a:endParaRPr lang="en-US" sz="2200"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258" t="15960" r="3494" b="14689"/>
          <a:stretch/>
        </p:blipFill>
        <p:spPr>
          <a:xfrm>
            <a:off x="181164" y="1199212"/>
            <a:ext cx="2260064" cy="2326105"/>
          </a:xfrm>
          <a:prstGeom prst="rect">
            <a:avLst/>
          </a:prstGeom>
        </p:spPr>
      </p:pic>
      <p:sp>
        <p:nvSpPr>
          <p:cNvPr id="2" name="Rounded Rectangle 1"/>
          <p:cNvSpPr/>
          <p:nvPr/>
        </p:nvSpPr>
        <p:spPr>
          <a:xfrm>
            <a:off x="2803758" y="1379223"/>
            <a:ext cx="2630905" cy="4941366"/>
          </a:xfrm>
          <a:prstGeom prst="roundRect">
            <a:avLst/>
          </a:prstGeom>
          <a:solidFill>
            <a:srgbClr val="F06E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985451" y="2995927"/>
            <a:ext cx="3755163" cy="3324664"/>
          </a:xfrm>
          <a:prstGeom prst="roundRect">
            <a:avLst/>
          </a:prstGeom>
          <a:solidFill>
            <a:srgbClr val="566B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0"/>
          <p:cNvSpPr>
            <a:spLocks noGrp="1"/>
          </p:cNvSpPr>
          <p:nvPr>
            <p:ph idx="13"/>
          </p:nvPr>
        </p:nvSpPr>
        <p:spPr>
          <a:xfrm>
            <a:off x="2950167" y="1555684"/>
            <a:ext cx="2338086" cy="3565002"/>
          </a:xfrm>
        </p:spPr>
        <p:txBody>
          <a:bodyPr/>
          <a:lstStyle/>
          <a:p>
            <a:pPr algn="just"/>
            <a:r>
              <a:rPr lang="en-US" i="1" dirty="0" smtClean="0">
                <a:solidFill>
                  <a:schemeClr val="accent2">
                    <a:lumMod val="90000"/>
                    <a:lumOff val="10000"/>
                  </a:schemeClr>
                </a:solidFill>
                <a:latin typeface="+mn-lt"/>
              </a:rPr>
              <a:t>“If </a:t>
            </a:r>
            <a:r>
              <a:rPr lang="en-US" i="1" dirty="0">
                <a:solidFill>
                  <a:schemeClr val="accent2">
                    <a:lumMod val="90000"/>
                    <a:lumOff val="10000"/>
                  </a:schemeClr>
                </a:solidFill>
                <a:latin typeface="+mn-lt"/>
              </a:rPr>
              <a:t>you’re a faculty member in Southeast State University</a:t>
            </a:r>
            <a:r>
              <a:rPr lang="en-US" b="1" i="1" dirty="0">
                <a:solidFill>
                  <a:schemeClr val="accent2">
                    <a:lumMod val="90000"/>
                    <a:lumOff val="10000"/>
                  </a:schemeClr>
                </a:solidFill>
                <a:latin typeface="+mn-lt"/>
              </a:rPr>
              <a:t> </a:t>
            </a:r>
            <a:r>
              <a:rPr lang="en-US" b="1" i="1" dirty="0">
                <a:solidFill>
                  <a:srgbClr val="FFFF00"/>
                </a:solidFill>
                <a:latin typeface="+mn-lt"/>
              </a:rPr>
              <a:t>you have extensive experience </a:t>
            </a:r>
            <a:r>
              <a:rPr lang="en-US" b="1" i="1" dirty="0" smtClean="0">
                <a:solidFill>
                  <a:srgbClr val="FFFF00"/>
                </a:solidFill>
                <a:latin typeface="+mn-lt"/>
              </a:rPr>
              <a:t>working with </a:t>
            </a:r>
            <a:r>
              <a:rPr lang="en-US" b="1" i="1" dirty="0">
                <a:solidFill>
                  <a:srgbClr val="FFFF00"/>
                </a:solidFill>
                <a:latin typeface="+mn-lt"/>
              </a:rPr>
              <a:t>underrepresented minorities because that’s our student body.</a:t>
            </a:r>
            <a:r>
              <a:rPr lang="en-US" i="1" dirty="0">
                <a:latin typeface="+mn-lt"/>
              </a:rPr>
              <a:t>  </a:t>
            </a:r>
            <a:r>
              <a:rPr lang="en-US" i="1" dirty="0">
                <a:solidFill>
                  <a:schemeClr val="accent2">
                    <a:lumMod val="90000"/>
                    <a:lumOff val="10000"/>
                  </a:schemeClr>
                </a:solidFill>
                <a:latin typeface="+mn-lt"/>
              </a:rPr>
              <a:t>And I would say – I don’t know if it's the majority but certainly approaching a majority of our faculty members are themselves very diverse in terms of their ethnicity or race.  And then we have African Americans, Indians, Hispanics, Asians, I mean our faculty is probably almost as diverse as our student body but not quite</a:t>
            </a:r>
            <a:r>
              <a:rPr lang="en-US" i="1" dirty="0" smtClean="0">
                <a:solidFill>
                  <a:schemeClr val="accent2">
                    <a:lumMod val="90000"/>
                    <a:lumOff val="10000"/>
                  </a:schemeClr>
                </a:solidFill>
                <a:latin typeface="+mn-lt"/>
              </a:rPr>
              <a:t>.”</a:t>
            </a:r>
          </a:p>
          <a:p>
            <a:endParaRPr lang="en-US" sz="1050" i="1" dirty="0">
              <a:latin typeface="+mn-lt"/>
            </a:endParaRPr>
          </a:p>
          <a:p>
            <a:pPr algn="r"/>
            <a:r>
              <a:rPr lang="en-US" i="1" dirty="0" smtClean="0">
                <a:solidFill>
                  <a:schemeClr val="accent2">
                    <a:lumMod val="90000"/>
                    <a:lumOff val="10000"/>
                  </a:schemeClr>
                </a:solidFill>
                <a:latin typeface="+mn-lt"/>
              </a:rPr>
              <a:t>Program administrator, Southeast State University</a:t>
            </a:r>
            <a:endParaRPr lang="en-US" dirty="0">
              <a:solidFill>
                <a:schemeClr val="accent2">
                  <a:lumMod val="90000"/>
                  <a:lumOff val="10000"/>
                </a:schemeClr>
              </a:solidFill>
              <a:latin typeface="+mn-lt"/>
            </a:endParaRPr>
          </a:p>
          <a:p>
            <a:r>
              <a:rPr lang="en-US" sz="2400" dirty="0"/>
              <a:t/>
            </a:r>
            <a:br>
              <a:rPr lang="en-US" sz="2400" dirty="0"/>
            </a:br>
            <a:endParaRPr lang="en-US" sz="2200" dirty="0">
              <a:latin typeface="+mj-lt"/>
            </a:endParaRPr>
          </a:p>
        </p:txBody>
      </p:sp>
      <p:sp>
        <p:nvSpPr>
          <p:cNvPr id="14" name="Content Placeholder 10"/>
          <p:cNvSpPr>
            <a:spLocks noGrp="1"/>
          </p:cNvSpPr>
          <p:nvPr>
            <p:ph idx="13"/>
          </p:nvPr>
        </p:nvSpPr>
        <p:spPr>
          <a:xfrm>
            <a:off x="6148531" y="3263900"/>
            <a:ext cx="3429000" cy="1650319"/>
          </a:xfrm>
        </p:spPr>
        <p:txBody>
          <a:bodyPr/>
          <a:lstStyle/>
          <a:p>
            <a:pPr algn="just"/>
            <a:r>
              <a:rPr lang="en-US" sz="1600" b="1" i="1" dirty="0" smtClean="0">
                <a:solidFill>
                  <a:srgbClr val="FFFF00"/>
                </a:solidFill>
                <a:latin typeface="+mn-lt"/>
              </a:rPr>
              <a:t>“We </a:t>
            </a:r>
            <a:r>
              <a:rPr lang="en-US" sz="1600" b="1" i="1" dirty="0">
                <a:solidFill>
                  <a:srgbClr val="FFFF00"/>
                </a:solidFill>
                <a:latin typeface="+mn-lt"/>
              </a:rPr>
              <a:t>consider ourselves...not being solely in (city), but of (city). </a:t>
            </a:r>
            <a:r>
              <a:rPr lang="en-US" sz="1600" i="1" dirty="0">
                <a:solidFill>
                  <a:schemeClr val="bg2"/>
                </a:solidFill>
                <a:latin typeface="+mn-lt"/>
              </a:rPr>
              <a:t>That means that our linkages and our partners, and when we’re thinking about building educational experiences, we’re not solely thinking about building them for our graduate or undergraduate students. </a:t>
            </a:r>
            <a:r>
              <a:rPr lang="en-US" sz="1600" b="1" i="1" dirty="0">
                <a:solidFill>
                  <a:srgbClr val="FFFF00"/>
                </a:solidFill>
                <a:latin typeface="+mn-lt"/>
              </a:rPr>
              <a:t>We’re also looking at enhancing a pipeline of students and opportunities</a:t>
            </a:r>
            <a:r>
              <a:rPr lang="en-US" sz="1600" b="1" i="1" dirty="0" smtClean="0">
                <a:solidFill>
                  <a:srgbClr val="FFFF00"/>
                </a:solidFill>
                <a:latin typeface="+mn-lt"/>
              </a:rPr>
              <a:t>.”</a:t>
            </a:r>
          </a:p>
          <a:p>
            <a:pPr algn="ctr"/>
            <a:r>
              <a:rPr lang="en-US" i="1" dirty="0" smtClean="0">
                <a:solidFill>
                  <a:schemeClr val="bg2"/>
                </a:solidFill>
                <a:latin typeface="+mn-lt"/>
              </a:rPr>
              <a:t>                                Senior administrator, </a:t>
            </a:r>
          </a:p>
          <a:p>
            <a:pPr algn="ctr"/>
            <a:r>
              <a:rPr lang="en-US" i="1" dirty="0" smtClean="0">
                <a:solidFill>
                  <a:schemeClr val="bg2"/>
                </a:solidFill>
                <a:latin typeface="+mn-lt"/>
              </a:rPr>
              <a:t>                  East Coast State University           </a:t>
            </a:r>
          </a:p>
          <a:p>
            <a:pPr algn="r"/>
            <a:endParaRPr lang="en-US" sz="1600" dirty="0">
              <a:solidFill>
                <a:schemeClr val="bg2"/>
              </a:solidFill>
              <a:latin typeface="+mn-lt"/>
            </a:endParaRPr>
          </a:p>
          <a:p>
            <a:r>
              <a:rPr lang="en-US" sz="2400" dirty="0"/>
              <a:t/>
            </a:r>
            <a:br>
              <a:rPr lang="en-US" sz="2400" dirty="0"/>
            </a:br>
            <a:endParaRPr lang="en-US" sz="2200" dirty="0">
              <a:latin typeface="+mj-lt"/>
            </a:endParaRPr>
          </a:p>
        </p:txBody>
      </p:sp>
    </p:spTree>
    <p:extLst>
      <p:ext uri="{BB962C8B-B14F-4D97-AF65-F5344CB8AC3E}">
        <p14:creationId xmlns:p14="http://schemas.microsoft.com/office/powerpoint/2010/main" val="20767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3" grpId="0" uiExpand="1" build="p"/>
      <p:bldP spid="5" grpId="0" build="p"/>
      <p:bldP spid="2" grpId="0" animBg="1"/>
      <p:bldP spid="11" grpId="0" animBg="1"/>
      <p:bldP spid="12" grpId="0" uiExpand="1" build="p"/>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ounded Rectangle 6"/>
          <p:cNvSpPr/>
          <p:nvPr/>
        </p:nvSpPr>
        <p:spPr>
          <a:xfrm>
            <a:off x="5138244" y="1311506"/>
            <a:ext cx="4602371" cy="5153461"/>
          </a:xfrm>
          <a:prstGeom prst="round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84774" y="1311507"/>
            <a:ext cx="4511815" cy="5153461"/>
          </a:xfrm>
          <a:prstGeom prst="round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t/>
            </a:r>
            <a:br>
              <a:rPr lang="en-US" dirty="0"/>
            </a:br>
            <a:endParaRPr lang="en-US" dirty="0"/>
          </a:p>
        </p:txBody>
      </p:sp>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275173"/>
            <a:ext cx="9314120" cy="528652"/>
          </a:xfrm>
        </p:spPr>
        <p:txBody>
          <a:bodyPr/>
          <a:lstStyle/>
          <a:p>
            <a:pPr lvl="0" algn="ctr"/>
            <a:r>
              <a:rPr lang="en-US" sz="5400" b="1" dirty="0" smtClean="0">
                <a:solidFill>
                  <a:srgbClr val="E74C39"/>
                </a:solidFill>
                <a:latin typeface="Franklin Gothic Demi" charset="0"/>
                <a:ea typeface="Franklin Gothic Demi" charset="0"/>
                <a:cs typeface="Franklin Gothic Demi" charset="0"/>
              </a:rPr>
              <a:t>Strategies Across </a:t>
            </a:r>
            <a:r>
              <a:rPr lang="en-US" sz="5400" b="1" dirty="0" err="1" smtClean="0">
                <a:solidFill>
                  <a:srgbClr val="E74C39"/>
                </a:solidFill>
                <a:latin typeface="Franklin Gothic Demi" charset="0"/>
                <a:ea typeface="Franklin Gothic Demi" charset="0"/>
                <a:cs typeface="Franklin Gothic Demi" charset="0"/>
              </a:rPr>
              <a:t>Institutitons</a:t>
            </a:r>
            <a:endParaRPr lang="en-US" sz="40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1573930" y="1316305"/>
            <a:ext cx="3171463" cy="490333"/>
          </a:xfrm>
        </p:spPr>
        <p:txBody>
          <a:bodyPr/>
          <a:lstStyle/>
          <a:p>
            <a:pPr>
              <a:spcBef>
                <a:spcPts val="0"/>
              </a:spcBef>
            </a:pPr>
            <a:r>
              <a:rPr lang="en-US" sz="3200" dirty="0" smtClean="0">
                <a:latin typeface="+mj-lt"/>
              </a:rPr>
              <a:t>LEARNING</a:t>
            </a:r>
          </a:p>
          <a:p>
            <a:endParaRPr lang="en-US" sz="2200" dirty="0">
              <a:latin typeface="+mj-lt"/>
            </a:endParaRPr>
          </a:p>
        </p:txBody>
      </p:sp>
      <p:sp>
        <p:nvSpPr>
          <p:cNvPr id="5" name="Content Placeholder 10"/>
          <p:cNvSpPr>
            <a:spLocks noGrp="1"/>
          </p:cNvSpPr>
          <p:nvPr>
            <p:ph idx="13"/>
          </p:nvPr>
        </p:nvSpPr>
        <p:spPr>
          <a:xfrm>
            <a:off x="6462552" y="1311506"/>
            <a:ext cx="3127477" cy="490333"/>
          </a:xfrm>
        </p:spPr>
        <p:txBody>
          <a:bodyPr/>
          <a:lstStyle/>
          <a:p>
            <a:r>
              <a:rPr lang="en-US" sz="3200" dirty="0" smtClean="0">
                <a:latin typeface="+mj-lt"/>
              </a:rPr>
              <a:t>MATH</a:t>
            </a:r>
          </a:p>
          <a:p>
            <a:endParaRPr lang="en-US" sz="2200" dirty="0">
              <a:latin typeface="+mj-lt"/>
            </a:endParaRPr>
          </a:p>
        </p:txBody>
      </p:sp>
      <p:pic>
        <p:nvPicPr>
          <p:cNvPr id="2" name="Picture 1"/>
          <p:cNvPicPr>
            <a:picLocks noChangeAspect="1"/>
          </p:cNvPicPr>
          <p:nvPr/>
        </p:nvPicPr>
        <p:blipFill rotWithShape="1">
          <a:blip r:embed="rId3">
            <a:duotone>
              <a:schemeClr val="accent3">
                <a:shade val="45000"/>
                <a:satMod val="135000"/>
              </a:schemeClr>
              <a:prstClr val="white"/>
            </a:duotone>
          </a:blip>
          <a:srcRect l="67790" t="69093"/>
          <a:stretch/>
        </p:blipFill>
        <p:spPr>
          <a:xfrm>
            <a:off x="4974372" y="1262373"/>
            <a:ext cx="1682569" cy="1517610"/>
          </a:xfrm>
          <a:prstGeom prst="rect">
            <a:avLst/>
          </a:prstGeom>
        </p:spPr>
      </p:pic>
      <p:pic>
        <p:nvPicPr>
          <p:cNvPr id="8" name="Picture 7"/>
          <p:cNvPicPr>
            <a:picLocks noChangeAspect="1"/>
          </p:cNvPicPr>
          <p:nvPr/>
        </p:nvPicPr>
        <p:blipFill rotWithShape="1">
          <a:blip r:embed="rId4">
            <a:duotone>
              <a:schemeClr val="accent3">
                <a:shade val="45000"/>
                <a:satMod val="135000"/>
              </a:schemeClr>
              <a:prstClr val="white"/>
            </a:duotone>
          </a:blip>
          <a:srcRect l="78816" t="5510" r="3760" b="79300"/>
          <a:stretch/>
        </p:blipFill>
        <p:spPr>
          <a:xfrm>
            <a:off x="127987" y="1181646"/>
            <a:ext cx="1565487" cy="1364783"/>
          </a:xfrm>
          <a:prstGeom prst="rect">
            <a:avLst/>
          </a:prstGeom>
        </p:spPr>
      </p:pic>
      <p:sp>
        <p:nvSpPr>
          <p:cNvPr id="11" name="Content Placeholder 10"/>
          <p:cNvSpPr>
            <a:spLocks noGrp="1"/>
          </p:cNvSpPr>
          <p:nvPr>
            <p:ph idx="13"/>
          </p:nvPr>
        </p:nvSpPr>
        <p:spPr>
          <a:xfrm>
            <a:off x="1693474" y="1659898"/>
            <a:ext cx="3171463" cy="490333"/>
          </a:xfrm>
        </p:spPr>
        <p:txBody>
          <a:bodyPr/>
          <a:lstStyle/>
          <a:p>
            <a:pPr>
              <a:spcBef>
                <a:spcPts val="0"/>
              </a:spcBef>
            </a:pPr>
            <a:r>
              <a:rPr lang="en-US" sz="3200" dirty="0" smtClean="0">
                <a:latin typeface="+mj-lt"/>
              </a:rPr>
              <a:t>ASSISTANTS</a:t>
            </a:r>
          </a:p>
          <a:p>
            <a:endParaRPr lang="en-US" sz="2200" dirty="0">
              <a:latin typeface="+mj-lt"/>
            </a:endParaRPr>
          </a:p>
        </p:txBody>
      </p:sp>
      <p:sp>
        <p:nvSpPr>
          <p:cNvPr id="12" name="Content Placeholder 10"/>
          <p:cNvSpPr>
            <a:spLocks noGrp="1"/>
          </p:cNvSpPr>
          <p:nvPr>
            <p:ph idx="13"/>
          </p:nvPr>
        </p:nvSpPr>
        <p:spPr>
          <a:xfrm>
            <a:off x="957768" y="2172966"/>
            <a:ext cx="4180476" cy="1184146"/>
          </a:xfrm>
        </p:spPr>
        <p:txBody>
          <a:bodyPr/>
          <a:lstStyle/>
          <a:p>
            <a:pPr algn="ctr">
              <a:spcBef>
                <a:spcPts val="0"/>
              </a:spcBef>
            </a:pPr>
            <a:r>
              <a:rPr lang="en-US" dirty="0" smtClean="0">
                <a:latin typeface="+mj-lt"/>
              </a:rPr>
              <a:t>University of the Southeast (large PWI)</a:t>
            </a:r>
          </a:p>
          <a:p>
            <a:pPr algn="ctr">
              <a:spcBef>
                <a:spcPts val="0"/>
              </a:spcBef>
            </a:pPr>
            <a:r>
              <a:rPr lang="en-US" dirty="0" smtClean="0">
                <a:latin typeface="+mj-lt"/>
              </a:rPr>
              <a:t>Western Private University (small PWI)</a:t>
            </a:r>
          </a:p>
          <a:p>
            <a:pPr algn="ctr">
              <a:spcBef>
                <a:spcPts val="0"/>
              </a:spcBef>
            </a:pPr>
            <a:r>
              <a:rPr lang="en-US" dirty="0" smtClean="0">
                <a:latin typeface="+mj-lt"/>
              </a:rPr>
              <a:t>Southeast State University (large HSI)</a:t>
            </a:r>
            <a:br>
              <a:rPr lang="en-US" dirty="0" smtClean="0">
                <a:latin typeface="+mj-lt"/>
              </a:rPr>
            </a:br>
            <a:r>
              <a:rPr lang="en-US" dirty="0" smtClean="0">
                <a:latin typeface="+mj-lt"/>
              </a:rPr>
              <a:t>West Coast State University (large HSI)</a:t>
            </a:r>
          </a:p>
          <a:p>
            <a:pPr algn="ctr"/>
            <a:endParaRPr lang="en-US" sz="2200" dirty="0">
              <a:latin typeface="+mj-lt"/>
            </a:endParaRPr>
          </a:p>
        </p:txBody>
      </p:sp>
      <p:sp>
        <p:nvSpPr>
          <p:cNvPr id="9" name="TextBox 8"/>
          <p:cNvSpPr txBox="1"/>
          <p:nvPr/>
        </p:nvSpPr>
        <p:spPr>
          <a:xfrm>
            <a:off x="1088020" y="4213185"/>
            <a:ext cx="3032567" cy="1377387"/>
          </a:xfrm>
          <a:prstGeom prst="rect">
            <a:avLst/>
          </a:prstGeom>
        </p:spPr>
        <p:txBody>
          <a:bodyPr vert="horz" wrap="squar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4" name="TextBox 13"/>
          <p:cNvSpPr txBox="1"/>
          <p:nvPr/>
        </p:nvSpPr>
        <p:spPr>
          <a:xfrm>
            <a:off x="497444" y="3124885"/>
            <a:ext cx="4086473" cy="2372810"/>
          </a:xfrm>
          <a:prstGeom prst="rect">
            <a:avLst/>
          </a:prstGeom>
        </p:spPr>
        <p:txBody>
          <a:bodyPr vert="horz" wrap="square" lIns="0" tIns="0" rIns="0" bIns="0" rtlCol="0" anchor="t" anchorCtr="0">
            <a:normAutofit fontScale="25000" lnSpcReduction="20000"/>
          </a:bodyPr>
          <a:lstStyle/>
          <a:p>
            <a:pPr algn="just"/>
            <a:r>
              <a:rPr lang="en-US" sz="6400" b="1" i="1" dirty="0">
                <a:solidFill>
                  <a:srgbClr val="EF5C52"/>
                </a:solidFill>
              </a:rPr>
              <a:t>Other reasons for efficiency, I think, are newish models.  For example, our use of </a:t>
            </a:r>
            <a:r>
              <a:rPr lang="en-US" sz="6400" b="1" i="1" dirty="0" smtClean="0">
                <a:solidFill>
                  <a:srgbClr val="EF5C52"/>
                </a:solidFill>
              </a:rPr>
              <a:t>learning </a:t>
            </a:r>
            <a:r>
              <a:rPr lang="en-US" sz="6400" b="1" i="1" dirty="0">
                <a:solidFill>
                  <a:srgbClr val="EF5C52"/>
                </a:solidFill>
              </a:rPr>
              <a:t>assistants. </a:t>
            </a:r>
            <a:r>
              <a:rPr lang="en-US" sz="6400" i="1" dirty="0">
                <a:solidFill>
                  <a:schemeClr val="bg2"/>
                </a:solidFill>
              </a:rPr>
              <a:t> </a:t>
            </a:r>
            <a:r>
              <a:rPr lang="en-US" sz="6400" i="1" dirty="0">
                <a:solidFill>
                  <a:schemeClr val="tx2"/>
                </a:solidFill>
              </a:rPr>
              <a:t>I don't know if you've heard about that but it is undergraduates who, </a:t>
            </a:r>
            <a:r>
              <a:rPr lang="en-US" sz="6400" i="1" dirty="0" smtClean="0">
                <a:solidFill>
                  <a:schemeClr val="tx2"/>
                </a:solidFill>
              </a:rPr>
              <a:t>senior </a:t>
            </a:r>
            <a:r>
              <a:rPr lang="en-US" sz="6400" i="1" dirty="0">
                <a:solidFill>
                  <a:schemeClr val="tx2"/>
                </a:solidFill>
              </a:rPr>
              <a:t>or junior undergraduates, started off in Physics.  In fact, it was a PKAL initiative....that's now spread to biology and is spreading to geology.  So, we're spreading some efficient practices. So, in for example, a larger lecture, there would be either breakouts or availability of these allies, peers essentially to say, "This is how you succeed in this class." </a:t>
            </a:r>
            <a:r>
              <a:rPr lang="en-US" sz="6400" i="1" dirty="0">
                <a:solidFill>
                  <a:schemeClr val="bg2"/>
                </a:solidFill>
              </a:rPr>
              <a:t> </a:t>
            </a:r>
            <a:r>
              <a:rPr lang="en-US" sz="6400" b="1" i="1" dirty="0">
                <a:solidFill>
                  <a:srgbClr val="EF5C52"/>
                </a:solidFill>
              </a:rPr>
              <a:t>So, that's an efficient use of resources</a:t>
            </a:r>
            <a:r>
              <a:rPr lang="en-US" sz="6400" b="1" i="1" dirty="0" smtClean="0">
                <a:solidFill>
                  <a:srgbClr val="EF5C52"/>
                </a:solidFill>
              </a:rPr>
              <a:t>.</a:t>
            </a:r>
          </a:p>
          <a:p>
            <a:pPr algn="just"/>
            <a:endParaRPr lang="en-US" sz="4800" i="1" dirty="0">
              <a:solidFill>
                <a:schemeClr val="bg2"/>
              </a:solidFill>
            </a:endParaRPr>
          </a:p>
          <a:p>
            <a:pPr algn="r"/>
            <a:r>
              <a:rPr lang="en-US" sz="4800" b="1" i="1" dirty="0">
                <a:solidFill>
                  <a:schemeClr val="tx2"/>
                </a:solidFill>
              </a:rPr>
              <a:t>F</a:t>
            </a:r>
            <a:r>
              <a:rPr lang="en-US" sz="4800" b="1" i="1" dirty="0" smtClean="0">
                <a:solidFill>
                  <a:schemeClr val="tx2"/>
                </a:solidFill>
              </a:rPr>
              <a:t>aculty member, biological </a:t>
            </a:r>
            <a:r>
              <a:rPr lang="en-US" sz="4800" b="1" i="1" dirty="0">
                <a:solidFill>
                  <a:schemeClr val="tx2"/>
                </a:solidFill>
              </a:rPr>
              <a:t>and physical </a:t>
            </a:r>
            <a:r>
              <a:rPr lang="en-US" sz="4800" b="1" i="1" dirty="0" smtClean="0">
                <a:solidFill>
                  <a:schemeClr val="tx2"/>
                </a:solidFill>
              </a:rPr>
              <a:t>sciences, </a:t>
            </a:r>
          </a:p>
          <a:p>
            <a:pPr algn="r"/>
            <a:r>
              <a:rPr lang="en-US" sz="4800" b="1" i="1" dirty="0" smtClean="0">
                <a:solidFill>
                  <a:schemeClr val="tx2"/>
                </a:solidFill>
              </a:rPr>
              <a:t>West Coast State University</a:t>
            </a:r>
            <a:endParaRPr lang="en-US" sz="4800" b="1" i="1" dirty="0">
              <a:solidFill>
                <a:schemeClr val="tx2"/>
              </a:solidFill>
            </a:endParaRPr>
          </a:p>
          <a:p>
            <a:pPr algn="l"/>
            <a:endParaRPr lang="en-US" sz="3000" b="0" i="0" dirty="0" smtClean="0">
              <a:solidFill>
                <a:schemeClr val="tx2"/>
              </a:solidFill>
              <a:latin typeface="ChunkFive-Roman"/>
              <a:cs typeface="ChunkFive-Roman"/>
            </a:endParaRPr>
          </a:p>
        </p:txBody>
      </p:sp>
      <p:sp>
        <p:nvSpPr>
          <p:cNvPr id="15" name="Content Placeholder 10"/>
          <p:cNvSpPr>
            <a:spLocks noGrp="1"/>
          </p:cNvSpPr>
          <p:nvPr>
            <p:ph idx="13"/>
          </p:nvPr>
        </p:nvSpPr>
        <p:spPr>
          <a:xfrm>
            <a:off x="5811238" y="2150231"/>
            <a:ext cx="4180476" cy="1184146"/>
          </a:xfrm>
        </p:spPr>
        <p:txBody>
          <a:bodyPr/>
          <a:lstStyle/>
          <a:p>
            <a:pPr algn="ctr">
              <a:spcBef>
                <a:spcPts val="0"/>
              </a:spcBef>
            </a:pPr>
            <a:r>
              <a:rPr lang="en-US" dirty="0" smtClean="0">
                <a:latin typeface="+mj-lt"/>
              </a:rPr>
              <a:t>Southern Private University (small HSI)</a:t>
            </a:r>
          </a:p>
          <a:p>
            <a:pPr algn="ctr">
              <a:spcBef>
                <a:spcPts val="0"/>
              </a:spcBef>
            </a:pPr>
            <a:r>
              <a:rPr lang="en-US" dirty="0">
                <a:latin typeface="+mj-lt"/>
              </a:rPr>
              <a:t>Southeast State University (large HSI)</a:t>
            </a:r>
            <a:br>
              <a:rPr lang="en-US" dirty="0">
                <a:latin typeface="+mj-lt"/>
              </a:rPr>
            </a:br>
            <a:r>
              <a:rPr lang="en-US" dirty="0" smtClean="0">
                <a:latin typeface="+mj-lt"/>
              </a:rPr>
              <a:t>Central Plains State University (High NA pop.)</a:t>
            </a:r>
          </a:p>
          <a:p>
            <a:pPr algn="ctr">
              <a:spcBef>
                <a:spcPts val="0"/>
              </a:spcBef>
            </a:pPr>
            <a:r>
              <a:rPr lang="en-US" dirty="0" smtClean="0">
                <a:latin typeface="+mj-lt"/>
              </a:rPr>
              <a:t>Mid-Atlantic University (HBCU)</a:t>
            </a:r>
          </a:p>
          <a:p>
            <a:pPr algn="ctr">
              <a:spcBef>
                <a:spcPts val="0"/>
              </a:spcBef>
            </a:pPr>
            <a:r>
              <a:rPr lang="en-US" dirty="0" smtClean="0">
                <a:latin typeface="+mj-lt"/>
              </a:rPr>
              <a:t>Midwest State University (large PWI)</a:t>
            </a:r>
          </a:p>
          <a:p>
            <a:pPr algn="ctr"/>
            <a:endParaRPr lang="en-US" sz="2200" dirty="0">
              <a:latin typeface="+mj-lt"/>
            </a:endParaRPr>
          </a:p>
        </p:txBody>
      </p:sp>
      <p:sp>
        <p:nvSpPr>
          <p:cNvPr id="16" name="Content Placeholder 10"/>
          <p:cNvSpPr>
            <a:spLocks noGrp="1"/>
          </p:cNvSpPr>
          <p:nvPr>
            <p:ph idx="13"/>
          </p:nvPr>
        </p:nvSpPr>
        <p:spPr>
          <a:xfrm>
            <a:off x="5349191" y="3368566"/>
            <a:ext cx="4180476" cy="1184146"/>
          </a:xfrm>
        </p:spPr>
        <p:txBody>
          <a:bodyPr/>
          <a:lstStyle/>
          <a:p>
            <a:pPr algn="ctr">
              <a:spcBef>
                <a:spcPts val="0"/>
              </a:spcBef>
            </a:pPr>
            <a:r>
              <a:rPr lang="en-US" sz="2000" dirty="0" smtClean="0">
                <a:solidFill>
                  <a:schemeClr val="tx2"/>
                </a:solidFill>
                <a:latin typeface="+mj-lt"/>
              </a:rPr>
              <a:t>Math learning </a:t>
            </a:r>
            <a:r>
              <a:rPr lang="en-US" sz="2000" dirty="0">
                <a:solidFill>
                  <a:schemeClr val="tx2"/>
                </a:solidFill>
                <a:latin typeface="+mj-lt"/>
              </a:rPr>
              <a:t>c</a:t>
            </a:r>
            <a:r>
              <a:rPr lang="en-US" sz="2000" dirty="0" smtClean="0">
                <a:solidFill>
                  <a:schemeClr val="tx2"/>
                </a:solidFill>
                <a:latin typeface="+mj-lt"/>
              </a:rPr>
              <a:t>enters</a:t>
            </a:r>
          </a:p>
          <a:p>
            <a:pPr algn="ctr">
              <a:spcBef>
                <a:spcPts val="0"/>
              </a:spcBef>
            </a:pPr>
            <a:endParaRPr lang="en-US" sz="2000" dirty="0" smtClean="0">
              <a:solidFill>
                <a:schemeClr val="tx2"/>
              </a:solidFill>
              <a:latin typeface="+mj-lt"/>
            </a:endParaRPr>
          </a:p>
          <a:p>
            <a:pPr algn="ctr">
              <a:spcBef>
                <a:spcPts val="0"/>
              </a:spcBef>
            </a:pPr>
            <a:r>
              <a:rPr lang="en-US" sz="2000" dirty="0" smtClean="0">
                <a:solidFill>
                  <a:schemeClr val="tx2"/>
                </a:solidFill>
                <a:latin typeface="+mj-lt"/>
              </a:rPr>
              <a:t>ALEKS </a:t>
            </a:r>
            <a:r>
              <a:rPr lang="en-US" dirty="0" smtClean="0">
                <a:solidFill>
                  <a:schemeClr val="tx2"/>
                </a:solidFill>
                <a:latin typeface="+mj-lt"/>
              </a:rPr>
              <a:t>(adaptive learning software)</a:t>
            </a:r>
          </a:p>
          <a:p>
            <a:pPr algn="ctr">
              <a:spcBef>
                <a:spcPts val="0"/>
              </a:spcBef>
            </a:pPr>
            <a:endParaRPr lang="en-US" sz="2000" dirty="0" smtClean="0">
              <a:solidFill>
                <a:schemeClr val="tx2"/>
              </a:solidFill>
              <a:latin typeface="+mj-lt"/>
            </a:endParaRPr>
          </a:p>
          <a:p>
            <a:pPr algn="ctr">
              <a:spcBef>
                <a:spcPts val="0"/>
              </a:spcBef>
            </a:pPr>
            <a:r>
              <a:rPr lang="en-US" sz="2000" dirty="0" smtClean="0">
                <a:solidFill>
                  <a:schemeClr val="tx2"/>
                </a:solidFill>
                <a:latin typeface="+mj-lt"/>
              </a:rPr>
              <a:t>Intro course curriculum alignment</a:t>
            </a:r>
          </a:p>
          <a:p>
            <a:pPr algn="ctr">
              <a:spcBef>
                <a:spcPts val="0"/>
              </a:spcBef>
            </a:pPr>
            <a:endParaRPr lang="en-US" sz="2000" dirty="0" smtClean="0">
              <a:solidFill>
                <a:schemeClr val="tx2"/>
              </a:solidFill>
              <a:latin typeface="+mj-lt"/>
            </a:endParaRPr>
          </a:p>
          <a:p>
            <a:pPr algn="ctr">
              <a:spcBef>
                <a:spcPts val="0"/>
              </a:spcBef>
            </a:pPr>
            <a:r>
              <a:rPr lang="en-US" sz="2000" dirty="0" smtClean="0">
                <a:solidFill>
                  <a:schemeClr val="tx2"/>
                </a:solidFill>
                <a:latin typeface="+mj-lt"/>
              </a:rPr>
              <a:t>Hiring math education faculty</a:t>
            </a:r>
          </a:p>
          <a:p>
            <a:pPr algn="ctr">
              <a:spcBef>
                <a:spcPts val="0"/>
              </a:spcBef>
            </a:pPr>
            <a:endParaRPr lang="en-US" sz="2000" dirty="0" smtClean="0">
              <a:solidFill>
                <a:schemeClr val="tx2"/>
              </a:solidFill>
              <a:latin typeface="+mj-lt"/>
            </a:endParaRPr>
          </a:p>
          <a:p>
            <a:pPr algn="ctr"/>
            <a:endParaRPr lang="en-US" sz="2200" dirty="0">
              <a:latin typeface="+mj-lt"/>
            </a:endParaRPr>
          </a:p>
        </p:txBody>
      </p:sp>
    </p:spTree>
    <p:extLst>
      <p:ext uri="{BB962C8B-B14F-4D97-AF65-F5344CB8AC3E}">
        <p14:creationId xmlns:p14="http://schemas.microsoft.com/office/powerpoint/2010/main" val="914233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build="p"/>
      <p:bldP spid="11" grpId="0" build="p"/>
      <p:bldP spid="12" grpId="0" uiExpand="1" build="p"/>
      <p:bldP spid="14" grpId="0"/>
      <p:bldP spid="15" grpId="0" uiExpand="1" build="p"/>
      <p:bldP spid="1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7272" y="3814827"/>
            <a:ext cx="8577459" cy="824583"/>
          </a:xfrm>
          <a:prstGeom prst="rect">
            <a:avLst/>
          </a:prstGeom>
          <a:solidFill>
            <a:srgbClr val="566B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57272" y="4872144"/>
            <a:ext cx="8577459" cy="803091"/>
          </a:xfrm>
          <a:prstGeom prst="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7272" y="2778694"/>
            <a:ext cx="8577459" cy="803091"/>
          </a:xfrm>
          <a:prstGeom prst="rect">
            <a:avLst/>
          </a:prstGeom>
          <a:solidFill>
            <a:srgbClr val="EF5C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59043" y="1708615"/>
            <a:ext cx="8577459" cy="803091"/>
          </a:xfrm>
          <a:prstGeom prst="rect">
            <a:avLst/>
          </a:prstGeom>
          <a:solidFill>
            <a:srgbClr val="F06E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5400" b="1" dirty="0" smtClean="0">
                <a:solidFill>
                  <a:srgbClr val="E74C39"/>
                </a:solidFill>
                <a:latin typeface="Franklin Gothic Demi" charset="0"/>
                <a:ea typeface="Franklin Gothic Demi" charset="0"/>
                <a:cs typeface="Franklin Gothic Demi" charset="0"/>
              </a:rPr>
              <a:t>Conclusion &amp; Lessons Learned</a:t>
            </a:r>
            <a:endParaRPr lang="en-US" sz="40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897938" y="5074660"/>
            <a:ext cx="8292361" cy="555708"/>
          </a:xfrm>
        </p:spPr>
        <p:txBody>
          <a:bodyPr/>
          <a:lstStyle/>
          <a:p>
            <a:pPr algn="ctr"/>
            <a:r>
              <a:rPr lang="en-US" sz="2400" dirty="0" smtClean="0">
                <a:latin typeface="+mj-lt"/>
              </a:rPr>
              <a:t>Shows what is possible in the face of resource constraints</a:t>
            </a:r>
            <a:endParaRPr lang="en-US" sz="2400" dirty="0">
              <a:latin typeface="+mj-lt"/>
            </a:endParaRPr>
          </a:p>
        </p:txBody>
      </p:sp>
      <p:sp>
        <p:nvSpPr>
          <p:cNvPr id="4" name="TextBox 3"/>
          <p:cNvSpPr txBox="1"/>
          <p:nvPr/>
        </p:nvSpPr>
        <p:spPr>
          <a:xfrm>
            <a:off x="1054099" y="1855009"/>
            <a:ext cx="8206531" cy="393622"/>
          </a:xfrm>
          <a:prstGeom prst="rect">
            <a:avLst/>
          </a:prstGeom>
        </p:spPr>
        <p:txBody>
          <a:bodyPr vert="horz" wrap="square" lIns="0" tIns="0" rIns="0" bIns="0" rtlCol="0" anchor="t" anchorCtr="0">
            <a:normAutofit fontScale="25000" lnSpcReduction="20000"/>
          </a:bodyPr>
          <a:lstStyle/>
          <a:p>
            <a:pPr lvl="0" algn="ctr" defTabSz="457200">
              <a:spcBef>
                <a:spcPct val="20000"/>
              </a:spcBef>
            </a:pPr>
            <a:r>
              <a:rPr lang="en-US" sz="9600" dirty="0">
                <a:solidFill>
                  <a:srgbClr val="202945"/>
                </a:solidFill>
                <a:latin typeface="Franklin Gothic Medium"/>
                <a:cs typeface="ITC Franklin Gothic Heavy"/>
              </a:rPr>
              <a:t>Institutional belief that the success of their students is the success of the institution</a:t>
            </a:r>
          </a:p>
          <a:p>
            <a:pPr algn="l"/>
            <a:endParaRPr lang="en-US" sz="3000" b="0" i="0" dirty="0" smtClean="0">
              <a:solidFill>
                <a:srgbClr val="E74C39"/>
              </a:solidFill>
              <a:latin typeface="ChunkFive-Roman"/>
              <a:cs typeface="ChunkFive-Roman"/>
            </a:endParaRPr>
          </a:p>
        </p:txBody>
      </p:sp>
      <p:sp>
        <p:nvSpPr>
          <p:cNvPr id="9" name="TextBox 8"/>
          <p:cNvSpPr txBox="1"/>
          <p:nvPr/>
        </p:nvSpPr>
        <p:spPr>
          <a:xfrm>
            <a:off x="648182" y="2658100"/>
            <a:ext cx="8542117" cy="629283"/>
          </a:xfrm>
          <a:prstGeom prst="rect">
            <a:avLst/>
          </a:prstGeom>
        </p:spPr>
        <p:txBody>
          <a:bodyPr vert="horz" wrap="squar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2" name="TextBox 11"/>
          <p:cNvSpPr txBox="1"/>
          <p:nvPr/>
        </p:nvSpPr>
        <p:spPr>
          <a:xfrm>
            <a:off x="897938" y="2939183"/>
            <a:ext cx="8292361" cy="672662"/>
          </a:xfrm>
          <a:prstGeom prst="rect">
            <a:avLst/>
          </a:prstGeom>
        </p:spPr>
        <p:txBody>
          <a:bodyPr vert="horz" wrap="square" lIns="0" tIns="0" rIns="0" bIns="0" rtlCol="0" anchor="t" anchorCtr="0">
            <a:normAutofit fontScale="92500"/>
          </a:bodyPr>
          <a:lstStyle/>
          <a:p>
            <a:pPr algn="ctr"/>
            <a:r>
              <a:rPr lang="en-US" sz="2600" dirty="0">
                <a:solidFill>
                  <a:schemeClr val="accent2">
                    <a:lumMod val="90000"/>
                    <a:lumOff val="10000"/>
                  </a:schemeClr>
                </a:solidFill>
                <a:latin typeface="+mj-lt"/>
              </a:rPr>
              <a:t>Confirms the findings of earlier organizational identity work</a:t>
            </a:r>
          </a:p>
          <a:p>
            <a:pPr algn="l"/>
            <a:endParaRPr lang="en-US" sz="3000" b="0" i="0" dirty="0" smtClean="0">
              <a:solidFill>
                <a:srgbClr val="E74C39"/>
              </a:solidFill>
              <a:latin typeface="ChunkFive-Roman"/>
              <a:cs typeface="ChunkFive-Roman"/>
            </a:endParaRPr>
          </a:p>
        </p:txBody>
      </p:sp>
      <p:sp>
        <p:nvSpPr>
          <p:cNvPr id="15" name="Rectangle 14"/>
          <p:cNvSpPr/>
          <p:nvPr/>
        </p:nvSpPr>
        <p:spPr>
          <a:xfrm>
            <a:off x="827605" y="3844579"/>
            <a:ext cx="8433026" cy="830997"/>
          </a:xfrm>
          <a:prstGeom prst="rect">
            <a:avLst/>
          </a:prstGeom>
        </p:spPr>
        <p:txBody>
          <a:bodyPr wrap="square">
            <a:spAutoFit/>
          </a:bodyPr>
          <a:lstStyle/>
          <a:p>
            <a:pPr algn="ctr"/>
            <a:r>
              <a:rPr lang="en-US" sz="2400" dirty="0">
                <a:solidFill>
                  <a:schemeClr val="bg1"/>
                </a:solidFill>
                <a:latin typeface="+mj-lt"/>
              </a:rPr>
              <a:t>Unique ways in which HSI STEM exemplars carry out commitments</a:t>
            </a:r>
          </a:p>
        </p:txBody>
      </p:sp>
      <p:sp>
        <p:nvSpPr>
          <p:cNvPr id="14" name="TextBox 13"/>
          <p:cNvSpPr txBox="1"/>
          <p:nvPr/>
        </p:nvSpPr>
        <p:spPr>
          <a:xfrm>
            <a:off x="426495" y="2658100"/>
            <a:ext cx="8393414" cy="484923"/>
          </a:xfrm>
          <a:prstGeom prst="rect">
            <a:avLst/>
          </a:prstGeom>
        </p:spPr>
        <p:txBody>
          <a:bodyPr vert="horz" wrap="squar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2" name="TextBox 1"/>
          <p:cNvSpPr txBox="1"/>
          <p:nvPr/>
        </p:nvSpPr>
        <p:spPr>
          <a:xfrm>
            <a:off x="1245121" y="3914758"/>
            <a:ext cx="7824485" cy="613458"/>
          </a:xfrm>
          <a:prstGeom prst="rect">
            <a:avLst/>
          </a:prstGeom>
        </p:spPr>
        <p:txBody>
          <a:bodyPr vert="horz" wrap="square" lIns="0" tIns="0" rIns="0" bIns="0" rtlCol="0" anchor="t" anchorCtr="0">
            <a:normAutofit fontScale="25000" lnSpcReduction="20000"/>
          </a:bodyPr>
          <a:lstStyle/>
          <a:p>
            <a:r>
              <a:rPr lang="en-US" sz="7200" dirty="0" smtClean="0">
                <a:solidFill>
                  <a:srgbClr val="82C6D3"/>
                </a:solidFill>
                <a:latin typeface="+mj-lt"/>
              </a:rPr>
              <a:t>knowing </a:t>
            </a:r>
            <a:r>
              <a:rPr lang="en-US" sz="7200" dirty="0">
                <a:solidFill>
                  <a:srgbClr val="82C6D3"/>
                </a:solidFill>
                <a:latin typeface="+mj-lt"/>
              </a:rPr>
              <a:t>and </a:t>
            </a:r>
            <a:r>
              <a:rPr lang="en-US" sz="7200" dirty="0" smtClean="0">
                <a:solidFill>
                  <a:srgbClr val="82C6D3"/>
                </a:solidFill>
                <a:latin typeface="+mj-lt"/>
              </a:rPr>
              <a:t>serving students well </a:t>
            </a:r>
            <a:r>
              <a:rPr lang="en-US" sz="7200" dirty="0" smtClean="0">
                <a:solidFill>
                  <a:srgbClr val="FFC000"/>
                </a:solidFill>
                <a:latin typeface="+mj-lt"/>
              </a:rPr>
              <a:t>//</a:t>
            </a:r>
            <a:r>
              <a:rPr lang="en-US" sz="7200" dirty="0" smtClean="0">
                <a:solidFill>
                  <a:schemeClr val="bg1"/>
                </a:solidFill>
                <a:latin typeface="+mj-lt"/>
              </a:rPr>
              <a:t> being receptive </a:t>
            </a:r>
            <a:r>
              <a:rPr lang="en-US" sz="7200" dirty="0">
                <a:solidFill>
                  <a:schemeClr val="bg1"/>
                </a:solidFill>
                <a:latin typeface="+mj-lt"/>
              </a:rPr>
              <a:t>to </a:t>
            </a:r>
            <a:r>
              <a:rPr lang="en-US" sz="7200" dirty="0" smtClean="0">
                <a:solidFill>
                  <a:schemeClr val="bg1"/>
                </a:solidFill>
                <a:latin typeface="+mj-lt"/>
              </a:rPr>
              <a:t>learning and improving </a:t>
            </a:r>
            <a:r>
              <a:rPr lang="en-US" sz="7200" dirty="0" smtClean="0">
                <a:solidFill>
                  <a:srgbClr val="FFC000"/>
                </a:solidFill>
                <a:latin typeface="+mj-lt"/>
              </a:rPr>
              <a:t>//</a:t>
            </a:r>
            <a:r>
              <a:rPr lang="en-US" sz="7200" dirty="0" smtClean="0">
                <a:solidFill>
                  <a:srgbClr val="82C6D3"/>
                </a:solidFill>
                <a:latin typeface="+mj-lt"/>
              </a:rPr>
              <a:t>hiring diverse faculty who care about teaching</a:t>
            </a:r>
            <a:r>
              <a:rPr lang="en-US" sz="7200" dirty="0">
                <a:solidFill>
                  <a:srgbClr val="82C6D3"/>
                </a:solidFill>
                <a:latin typeface="+mj-lt"/>
              </a:rPr>
              <a:t> </a:t>
            </a:r>
            <a:r>
              <a:rPr lang="en-US" sz="7200" dirty="0" smtClean="0">
                <a:solidFill>
                  <a:srgbClr val="FFC000"/>
                </a:solidFill>
                <a:latin typeface="+mj-lt"/>
              </a:rPr>
              <a:t>//</a:t>
            </a:r>
            <a:r>
              <a:rPr lang="en-US" sz="7200" dirty="0" smtClean="0">
                <a:solidFill>
                  <a:schemeClr val="bg1"/>
                </a:solidFill>
                <a:latin typeface="+mj-lt"/>
              </a:rPr>
              <a:t> outreach and service to the surrounding community</a:t>
            </a:r>
            <a:endParaRPr lang="en-US" sz="7200" dirty="0">
              <a:solidFill>
                <a:schemeClr val="bg1"/>
              </a:solidFill>
              <a:latin typeface="+mj-lt"/>
            </a:endParaRPr>
          </a:p>
          <a:p>
            <a:pPr algn="l"/>
            <a:endParaRPr lang="en-US" sz="3000" b="0" i="0" dirty="0" smtClean="0">
              <a:solidFill>
                <a:srgbClr val="E74C39"/>
              </a:solidFill>
              <a:latin typeface="ChunkFive-Roman"/>
              <a:cs typeface="ChunkFive-Roman"/>
            </a:endParaRPr>
          </a:p>
        </p:txBody>
      </p:sp>
    </p:spTree>
    <p:extLst>
      <p:ext uri="{BB962C8B-B14F-4D97-AF65-F5344CB8AC3E}">
        <p14:creationId xmlns:p14="http://schemas.microsoft.com/office/powerpoint/2010/main" val="14946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5" grpId="0" animBg="1"/>
      <p:bldP spid="13" grpId="0" build="p"/>
      <p:bldP spid="4" grpId="0"/>
      <p:bldP spid="12" grpId="0"/>
      <p:bldP spid="15" grpId="0"/>
      <p:bldP spid="15" grpId="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2"/>
          </p:nvPr>
        </p:nvSpPr>
        <p:spPr>
          <a:xfrm>
            <a:off x="480115" y="455743"/>
            <a:ext cx="9104152" cy="455401"/>
          </a:xfrm>
        </p:spPr>
        <p:txBody>
          <a:bodyPr/>
          <a:lstStyle/>
          <a:p>
            <a:pPr lvl="0" algn="ctr"/>
            <a:r>
              <a:rPr lang="en-US" sz="4000" i="0" dirty="0" smtClean="0">
                <a:solidFill>
                  <a:srgbClr val="E74C39"/>
                </a:solidFill>
                <a:latin typeface="+mj-lt"/>
                <a:cs typeface="ChunkFive-Roman"/>
              </a:rPr>
              <a:t>Contact Us</a:t>
            </a:r>
            <a:endParaRPr lang="en-US" sz="4000" dirty="0" smtClean="0">
              <a:latin typeface="+mj-lt"/>
            </a:endParaRPr>
          </a:p>
        </p:txBody>
      </p:sp>
      <p:sp>
        <p:nvSpPr>
          <p:cNvPr id="5" name="Shape 260"/>
          <p:cNvSpPr/>
          <p:nvPr/>
        </p:nvSpPr>
        <p:spPr>
          <a:xfrm>
            <a:off x="2030868" y="1918234"/>
            <a:ext cx="3050285" cy="1613350"/>
          </a:xfrm>
          <a:prstGeom prst="rect">
            <a:avLst/>
          </a:prstGeom>
          <a:noFill/>
          <a:ln>
            <a:noFill/>
          </a:ln>
        </p:spPr>
        <p:txBody>
          <a:bodyPr lIns="91425" tIns="91425" rIns="91425" bIns="45700" anchor="t" anchorCtr="0">
            <a:noAutofit/>
          </a:bodyPr>
          <a:lstStyle/>
          <a:p>
            <a:pPr marL="342900" marR="0" lvl="0" indent="-342900" algn="l" rtl="0">
              <a:lnSpc>
                <a:spcPct val="80000"/>
              </a:lnSpc>
              <a:spcBef>
                <a:spcPts val="0"/>
              </a:spcBef>
              <a:buClr>
                <a:schemeClr val="dk2"/>
              </a:buClr>
              <a:buSzPct val="25000"/>
              <a:buFont typeface="Noto Symbol"/>
              <a:buNone/>
            </a:pPr>
            <a:r>
              <a:rPr lang="en-US" sz="2800" b="1" i="0" u="none" strike="noStrike" cap="none" baseline="0" dirty="0">
                <a:solidFill>
                  <a:srgbClr val="21324D"/>
                </a:solidFill>
                <a:ea typeface="Merriweather"/>
                <a:cs typeface="Merriweather"/>
                <a:sym typeface="Merriweather"/>
              </a:rPr>
              <a:t>Faculty/Co-PIs:</a:t>
            </a:r>
          </a:p>
          <a:p>
            <a:pPr marL="342900" marR="0" lvl="0" indent="-342900" algn="l" rtl="0">
              <a:lnSpc>
                <a:spcPct val="80000"/>
              </a:lnSpc>
              <a:spcBef>
                <a:spcPts val="400"/>
              </a:spcBef>
              <a:buClr>
                <a:schemeClr val="dk2"/>
              </a:buClr>
              <a:buSzPct val="25000"/>
              <a:buFont typeface="Noto Symbol"/>
              <a:buNone/>
            </a:pPr>
            <a:r>
              <a:rPr lang="en-US" sz="2800" b="0" i="0" u="none" strike="noStrike" cap="none" baseline="0" dirty="0">
                <a:solidFill>
                  <a:schemeClr val="dk1"/>
                </a:solidFill>
                <a:ea typeface="Merriweather"/>
                <a:cs typeface="Merriweather"/>
                <a:sym typeface="Merriweather"/>
              </a:rPr>
              <a:t>Sylvia Hurtado</a:t>
            </a:r>
          </a:p>
          <a:p>
            <a:pPr marL="342900" marR="0" lvl="0" indent="-342900" algn="l" rtl="0">
              <a:lnSpc>
                <a:spcPct val="80000"/>
              </a:lnSpc>
              <a:spcBef>
                <a:spcPts val="400"/>
              </a:spcBef>
              <a:buClr>
                <a:schemeClr val="dk2"/>
              </a:buClr>
              <a:buSzPct val="25000"/>
              <a:buFont typeface="Noto Symbol"/>
              <a:buNone/>
            </a:pPr>
            <a:r>
              <a:rPr lang="en-US" sz="2800" b="0" i="0" u="none" strike="noStrike" cap="none" baseline="0" dirty="0">
                <a:solidFill>
                  <a:schemeClr val="dk1"/>
                </a:solidFill>
                <a:ea typeface="Merriweather"/>
                <a:cs typeface="Merriweather"/>
                <a:sym typeface="Merriweather"/>
              </a:rPr>
              <a:t>Kevin Eagan</a:t>
            </a:r>
          </a:p>
          <a:p>
            <a:pPr marL="342900" marR="0" lvl="0" indent="-342900" algn="l" rtl="0">
              <a:lnSpc>
                <a:spcPct val="80000"/>
              </a:lnSpc>
              <a:spcBef>
                <a:spcPts val="400"/>
              </a:spcBef>
              <a:buClr>
                <a:schemeClr val="dk2"/>
              </a:buClr>
              <a:buFont typeface="Noto Symbol"/>
              <a:buNone/>
            </a:pPr>
            <a:endParaRPr sz="2000" b="0" i="0" u="sng" strike="noStrike" cap="none" baseline="0" dirty="0">
              <a:solidFill>
                <a:schemeClr val="dk1"/>
              </a:solidFill>
              <a:latin typeface="Merriweather"/>
              <a:ea typeface="Merriweather"/>
              <a:cs typeface="Merriweather"/>
              <a:sym typeface="Merriweather"/>
            </a:endParaRPr>
          </a:p>
          <a:p>
            <a:pPr marL="342900" marR="0" lvl="0" indent="-342900" algn="l" rtl="0">
              <a:lnSpc>
                <a:spcPct val="80000"/>
              </a:lnSpc>
              <a:spcBef>
                <a:spcPts val="400"/>
              </a:spcBef>
              <a:buClr>
                <a:schemeClr val="dk2"/>
              </a:buClr>
              <a:buFont typeface="Noto Symbol"/>
              <a:buNone/>
            </a:pPr>
            <a:endParaRPr sz="2000" b="0" i="0" u="sng" strike="noStrike" cap="none" baseline="0" dirty="0">
              <a:solidFill>
                <a:schemeClr val="dk1"/>
              </a:solidFill>
              <a:latin typeface="Merriweather"/>
              <a:ea typeface="Merriweather"/>
              <a:cs typeface="Merriweather"/>
              <a:sym typeface="Merriweather"/>
            </a:endParaRPr>
          </a:p>
        </p:txBody>
      </p:sp>
      <p:sp>
        <p:nvSpPr>
          <p:cNvPr id="8" name="Shape 263"/>
          <p:cNvSpPr/>
          <p:nvPr/>
        </p:nvSpPr>
        <p:spPr>
          <a:xfrm>
            <a:off x="5380781" y="1819077"/>
            <a:ext cx="2906110" cy="7080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21324D"/>
                </a:solidFill>
                <a:ea typeface="Merriweather"/>
                <a:cs typeface="Merriweather"/>
                <a:sym typeface="Merriweather"/>
              </a:rPr>
              <a:t>Administrative Staff:</a:t>
            </a:r>
          </a:p>
          <a:p>
            <a:pPr marL="0" marR="0" lvl="0" indent="0" algn="l" rtl="0">
              <a:spcBef>
                <a:spcPts val="0"/>
              </a:spcBef>
              <a:buSzPct val="25000"/>
              <a:buNone/>
            </a:pPr>
            <a:r>
              <a:rPr lang="en-US" sz="2800" b="0" i="0" u="none" strike="noStrike" cap="none" baseline="0" dirty="0">
                <a:solidFill>
                  <a:schemeClr val="dk1"/>
                </a:solidFill>
                <a:ea typeface="Merriweather"/>
                <a:cs typeface="Merriweather"/>
                <a:sym typeface="Merriweather"/>
              </a:rPr>
              <a:t>Dominique Harrison</a:t>
            </a:r>
          </a:p>
        </p:txBody>
      </p:sp>
      <p:sp>
        <p:nvSpPr>
          <p:cNvPr id="9" name="Shape 264"/>
          <p:cNvSpPr/>
          <p:nvPr/>
        </p:nvSpPr>
        <p:spPr>
          <a:xfrm>
            <a:off x="499347" y="3636670"/>
            <a:ext cx="6917467" cy="3444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2"/>
              </a:buClr>
              <a:buSzPct val="25000"/>
              <a:buFont typeface="Noto Symbol"/>
              <a:buNone/>
            </a:pPr>
            <a:r>
              <a:rPr lang="en-US" sz="2800" b="1" i="0" u="none" strike="noStrike" cap="none" baseline="0" dirty="0">
                <a:solidFill>
                  <a:srgbClr val="21324D"/>
                </a:solidFill>
                <a:ea typeface="Merriweather"/>
                <a:cs typeface="Merriweather"/>
                <a:sym typeface="Merriweather"/>
              </a:rPr>
              <a:t>Graduate Research Assistants</a:t>
            </a:r>
            <a:r>
              <a:rPr lang="en-US" sz="2000" b="1" i="0" u="none" strike="noStrike" cap="none" baseline="0" dirty="0">
                <a:solidFill>
                  <a:srgbClr val="21324D"/>
                </a:solidFill>
                <a:ea typeface="Merriweather"/>
                <a:cs typeface="Merriweather"/>
                <a:sym typeface="Merriweather"/>
              </a:rPr>
              <a:t>:</a:t>
            </a:r>
          </a:p>
        </p:txBody>
      </p:sp>
      <p:sp>
        <p:nvSpPr>
          <p:cNvPr id="11" name="Shape 261"/>
          <p:cNvSpPr/>
          <p:nvPr/>
        </p:nvSpPr>
        <p:spPr>
          <a:xfrm>
            <a:off x="736611" y="4048889"/>
            <a:ext cx="2819400" cy="1143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SzPct val="25000"/>
              <a:buNone/>
            </a:pPr>
            <a:r>
              <a:rPr lang="en-US" sz="2800" b="0" i="0" u="none" strike="noStrike" cap="none" baseline="0" dirty="0" smtClean="0">
                <a:solidFill>
                  <a:schemeClr val="dk1"/>
                </a:solidFill>
                <a:ea typeface="Merriweather"/>
                <a:cs typeface="Merriweather"/>
                <a:sym typeface="Merriweather"/>
              </a:rPr>
              <a:t>Hector Ramos</a:t>
            </a:r>
            <a:endParaRPr lang="en-US" sz="2800" dirty="0" smtClean="0">
              <a:solidFill>
                <a:schemeClr val="dk1"/>
              </a:solidFill>
              <a:ea typeface="Merriweather"/>
              <a:cs typeface="Merriweather"/>
              <a:sym typeface="Merriweather"/>
            </a:endParaRPr>
          </a:p>
          <a:p>
            <a:pPr marL="342900" marR="0" lvl="0" indent="-342900" algn="l" rtl="0">
              <a:lnSpc>
                <a:spcPct val="80000"/>
              </a:lnSpc>
              <a:spcBef>
                <a:spcPts val="0"/>
              </a:spcBef>
              <a:buSzPct val="25000"/>
              <a:buNone/>
            </a:pPr>
            <a:r>
              <a:rPr lang="en-US" sz="2800" b="0" i="0" u="none" strike="noStrike" cap="none" baseline="0" dirty="0" smtClean="0">
                <a:solidFill>
                  <a:schemeClr val="dk1"/>
                </a:solidFill>
                <a:ea typeface="Merriweather"/>
                <a:cs typeface="Merriweather"/>
                <a:sym typeface="Merriweather"/>
              </a:rPr>
              <a:t>Ana Gomez</a:t>
            </a:r>
          </a:p>
        </p:txBody>
      </p:sp>
      <p:sp>
        <p:nvSpPr>
          <p:cNvPr id="13" name="Shape 265"/>
          <p:cNvSpPr/>
          <p:nvPr/>
        </p:nvSpPr>
        <p:spPr>
          <a:xfrm>
            <a:off x="4275658" y="4048888"/>
            <a:ext cx="4512733" cy="134452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2"/>
              </a:buClr>
              <a:buSzPct val="25000"/>
              <a:buFont typeface="Noto Symbol"/>
              <a:buNone/>
            </a:pPr>
            <a:r>
              <a:rPr lang="en-US" sz="2800" b="0" i="0" u="none" strike="noStrike" cap="none" baseline="0" dirty="0" err="1">
                <a:solidFill>
                  <a:schemeClr val="dk1"/>
                </a:solidFill>
                <a:ea typeface="Merriweather"/>
                <a:cs typeface="Merriweather"/>
                <a:sym typeface="Merriweather"/>
              </a:rPr>
              <a:t>Damani</a:t>
            </a:r>
            <a:r>
              <a:rPr lang="en-US" sz="2800" b="0" i="0" u="none" strike="noStrike" cap="none" baseline="0" dirty="0">
                <a:solidFill>
                  <a:schemeClr val="dk1"/>
                </a:solidFill>
                <a:ea typeface="Merriweather"/>
                <a:cs typeface="Merriweather"/>
                <a:sym typeface="Merriweather"/>
              </a:rPr>
              <a:t> White-Lewis</a:t>
            </a:r>
          </a:p>
          <a:p>
            <a:pPr marL="342900" marR="0" lvl="0" indent="-342900" algn="l" rtl="0">
              <a:lnSpc>
                <a:spcPct val="80000"/>
              </a:lnSpc>
              <a:spcBef>
                <a:spcPts val="400"/>
              </a:spcBef>
              <a:buClr>
                <a:schemeClr val="dk2"/>
              </a:buClr>
              <a:buSzPct val="25000"/>
              <a:buFont typeface="Noto Symbol"/>
              <a:buNone/>
            </a:pPr>
            <a:r>
              <a:rPr lang="en-US" sz="2800" b="0" i="0" u="none" strike="noStrike" cap="none" baseline="0" dirty="0">
                <a:solidFill>
                  <a:schemeClr val="dk1"/>
                </a:solidFill>
                <a:ea typeface="Merriweather"/>
                <a:cs typeface="Merriweather"/>
                <a:sym typeface="Merriweather"/>
              </a:rPr>
              <a:t>Krystle </a:t>
            </a:r>
            <a:r>
              <a:rPr lang="en-US" sz="2800" b="0" i="0" u="none" strike="noStrike" cap="none" baseline="0" dirty="0" err="1" smtClean="0">
                <a:solidFill>
                  <a:schemeClr val="dk1"/>
                </a:solidFill>
                <a:ea typeface="Merriweather"/>
                <a:cs typeface="Merriweather"/>
                <a:sym typeface="Merriweather"/>
              </a:rPr>
              <a:t>Cobian</a:t>
            </a:r>
            <a:endParaRPr lang="en-US" sz="2800" b="0" i="0" u="none" strike="noStrike" cap="none" baseline="0" dirty="0" smtClean="0">
              <a:solidFill>
                <a:schemeClr val="dk1"/>
              </a:solidFill>
              <a:ea typeface="Merriweather"/>
              <a:cs typeface="Merriweather"/>
              <a:sym typeface="Merriweather"/>
            </a:endParaRPr>
          </a:p>
        </p:txBody>
      </p:sp>
      <p:sp>
        <p:nvSpPr>
          <p:cNvPr id="16" name="Shape 259"/>
          <p:cNvSpPr/>
          <p:nvPr/>
        </p:nvSpPr>
        <p:spPr>
          <a:xfrm>
            <a:off x="673100" y="5158458"/>
            <a:ext cx="9144000" cy="1133474"/>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2"/>
              </a:buClr>
              <a:buSzPct val="25000"/>
              <a:buFont typeface="Noto Symbol"/>
              <a:buNone/>
            </a:pPr>
            <a:r>
              <a:rPr lang="en-US" sz="2400" b="1" i="0" u="none" strike="noStrike" cap="none" baseline="0" dirty="0">
                <a:solidFill>
                  <a:schemeClr val="dk1"/>
                </a:solidFill>
                <a:ea typeface="Merriweather"/>
                <a:cs typeface="Merriweather"/>
                <a:sym typeface="Merriweather"/>
              </a:rPr>
              <a:t>Papers and reports are available for download from project website: </a:t>
            </a:r>
          </a:p>
          <a:p>
            <a:pPr marL="342900" marR="0" lvl="0" indent="-342900" algn="ctr" rtl="0">
              <a:spcBef>
                <a:spcPts val="400"/>
              </a:spcBef>
              <a:buClr>
                <a:schemeClr val="dk2"/>
              </a:buClr>
              <a:buSzPct val="25000"/>
              <a:buFont typeface="Noto Symbol"/>
              <a:buNone/>
            </a:pPr>
            <a:r>
              <a:rPr lang="en-US" sz="2400" b="1" i="0" u="none" strike="noStrike" cap="none" baseline="0" dirty="0">
                <a:solidFill>
                  <a:schemeClr val="dk1"/>
                </a:solidFill>
                <a:ea typeface="Merriweather"/>
                <a:cs typeface="Merriweather"/>
                <a:sym typeface="Merriweather"/>
                <a:hlinkClick r:id="rId3"/>
              </a:rPr>
              <a:t>http://</a:t>
            </a:r>
            <a:r>
              <a:rPr lang="en-US" sz="2400" b="1" i="0" u="none" strike="noStrike" cap="none" baseline="0" dirty="0" smtClean="0">
                <a:solidFill>
                  <a:schemeClr val="dk1"/>
                </a:solidFill>
                <a:ea typeface="Merriweather"/>
                <a:cs typeface="Merriweather"/>
                <a:sym typeface="Merriweather"/>
                <a:hlinkClick r:id="rId3"/>
              </a:rPr>
              <a:t>heri.ucla.edu/nih</a:t>
            </a:r>
            <a:r>
              <a:rPr lang="en-US" sz="2400" b="1" i="0" u="none" strike="noStrike" cap="none" baseline="0" dirty="0" smtClean="0">
                <a:solidFill>
                  <a:schemeClr val="dk1"/>
                </a:solidFill>
                <a:ea typeface="Merriweather"/>
                <a:cs typeface="Merriweather"/>
                <a:sym typeface="Merriweather"/>
              </a:rPr>
              <a:t> (presentations)</a:t>
            </a:r>
            <a:endParaRPr lang="en-US" sz="2400" b="1" i="0" u="none" strike="noStrike" cap="none" baseline="0" dirty="0">
              <a:solidFill>
                <a:schemeClr val="dk1"/>
              </a:solidFill>
              <a:ea typeface="Merriweather"/>
              <a:cs typeface="Merriweather"/>
              <a:sym typeface="Merriweather"/>
            </a:endParaRPr>
          </a:p>
        </p:txBody>
      </p:sp>
    </p:spTree>
    <p:extLst>
      <p:ext uri="{BB962C8B-B14F-4D97-AF65-F5344CB8AC3E}">
        <p14:creationId xmlns:p14="http://schemas.microsoft.com/office/powerpoint/2010/main" val="119903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Overview</a:t>
            </a:r>
            <a:r>
              <a:rPr lang="en-US" sz="4400" b="1" i="0" dirty="0" smtClean="0">
                <a:solidFill>
                  <a:srgbClr val="E74C39"/>
                </a:solidFill>
                <a:latin typeface="Franklin Gothic Demi" charset="0"/>
                <a:ea typeface="Franklin Gothic Demi" charset="0"/>
                <a:cs typeface="Franklin Gothic Demi" charset="0"/>
              </a:rPr>
              <a:t> </a:t>
            </a:r>
            <a:endParaRPr lang="en-US" sz="44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888397" y="1600615"/>
            <a:ext cx="3362761" cy="4110373"/>
          </a:xfrm>
          <a:solidFill>
            <a:srgbClr val="566B7D"/>
          </a:solidFill>
        </p:spPr>
        <p:txBody>
          <a:bodyPr anchor="ctr"/>
          <a:lstStyle/>
          <a:p>
            <a:pPr marL="708660" indent="-342900">
              <a:lnSpc>
                <a:spcPct val="150000"/>
              </a:lnSpc>
              <a:buFont typeface="Arial" panose="020B0604020202020204" pitchFamily="34" charset="0"/>
              <a:buChar char="•"/>
            </a:pPr>
            <a:r>
              <a:rPr lang="en-US" sz="2800" dirty="0" smtClean="0">
                <a:ln w="0"/>
                <a:solidFill>
                  <a:schemeClr val="bg1"/>
                </a:solidFill>
                <a:effectLst>
                  <a:outerShdw blurRad="38100" dist="25400" dir="5400000" algn="ctr" rotWithShape="0">
                    <a:srgbClr val="6E747A">
                      <a:alpha val="43000"/>
                    </a:srgbClr>
                  </a:outerShdw>
                </a:effectLst>
                <a:latin typeface="+mj-lt"/>
              </a:rPr>
              <a:t>Background</a:t>
            </a:r>
          </a:p>
          <a:p>
            <a:pPr marL="708660" indent="-342900">
              <a:lnSpc>
                <a:spcPct val="150000"/>
              </a:lnSpc>
              <a:buFont typeface="Arial" panose="020B0604020202020204" pitchFamily="34" charset="0"/>
              <a:buChar char="•"/>
            </a:pPr>
            <a:r>
              <a:rPr lang="en-US" sz="2800" dirty="0" smtClean="0">
                <a:ln w="0"/>
                <a:solidFill>
                  <a:schemeClr val="bg1"/>
                </a:solidFill>
                <a:effectLst>
                  <a:outerShdw blurRad="38100" dist="25400" dir="5400000" algn="ctr" rotWithShape="0">
                    <a:srgbClr val="6E747A">
                      <a:alpha val="43000"/>
                    </a:srgbClr>
                  </a:outerShdw>
                </a:effectLst>
                <a:latin typeface="+mj-lt"/>
              </a:rPr>
              <a:t>Framework</a:t>
            </a:r>
          </a:p>
          <a:p>
            <a:pPr marL="708660" indent="-342900">
              <a:lnSpc>
                <a:spcPct val="150000"/>
              </a:lnSpc>
              <a:buFont typeface="Arial" panose="020B0604020202020204" pitchFamily="34" charset="0"/>
              <a:buChar char="•"/>
            </a:pPr>
            <a:r>
              <a:rPr lang="en-US" sz="2800" dirty="0" smtClean="0">
                <a:ln w="0"/>
                <a:solidFill>
                  <a:schemeClr val="bg1"/>
                </a:solidFill>
                <a:effectLst>
                  <a:outerShdw blurRad="38100" dist="25400" dir="5400000" algn="ctr" rotWithShape="0">
                    <a:srgbClr val="6E747A">
                      <a:alpha val="43000"/>
                    </a:srgbClr>
                  </a:outerShdw>
                </a:effectLst>
                <a:latin typeface="+mj-lt"/>
              </a:rPr>
              <a:t>Methods</a:t>
            </a:r>
          </a:p>
          <a:p>
            <a:pPr marL="708660" indent="-342900">
              <a:lnSpc>
                <a:spcPct val="150000"/>
              </a:lnSpc>
              <a:buFont typeface="Arial" panose="020B0604020202020204" pitchFamily="34" charset="0"/>
              <a:buChar char="•"/>
            </a:pPr>
            <a:r>
              <a:rPr lang="en-US" sz="2800" dirty="0" smtClean="0">
                <a:ln w="0"/>
                <a:solidFill>
                  <a:schemeClr val="bg1"/>
                </a:solidFill>
                <a:effectLst>
                  <a:outerShdw blurRad="38100" dist="25400" dir="5400000" algn="ctr" rotWithShape="0">
                    <a:srgbClr val="6E747A">
                      <a:alpha val="43000"/>
                    </a:srgbClr>
                  </a:outerShdw>
                </a:effectLst>
                <a:latin typeface="+mj-lt"/>
              </a:rPr>
              <a:t>Results</a:t>
            </a:r>
          </a:p>
          <a:p>
            <a:pPr marL="708660" indent="-342900">
              <a:lnSpc>
                <a:spcPct val="150000"/>
              </a:lnSpc>
              <a:buFont typeface="Arial" panose="020B0604020202020204" pitchFamily="34" charset="0"/>
              <a:buChar char="•"/>
            </a:pPr>
            <a:r>
              <a:rPr lang="en-US" sz="2800" dirty="0" smtClean="0">
                <a:ln w="0"/>
                <a:solidFill>
                  <a:schemeClr val="bg1"/>
                </a:solidFill>
                <a:effectLst>
                  <a:outerShdw blurRad="38100" dist="25400" dir="5400000" algn="ctr" rotWithShape="0">
                    <a:srgbClr val="6E747A">
                      <a:alpha val="43000"/>
                    </a:srgbClr>
                  </a:outerShdw>
                </a:effectLst>
                <a:latin typeface="+mj-lt"/>
              </a:rPr>
              <a:t>Implications</a:t>
            </a:r>
          </a:p>
          <a:p>
            <a:endParaRPr lang="en-US" sz="2200" dirty="0">
              <a:latin typeface="+mj-lt"/>
            </a:endParaRPr>
          </a:p>
        </p:txBody>
      </p:sp>
      <p:pic>
        <p:nvPicPr>
          <p:cNvPr id="5" name="Picture 4"/>
          <p:cNvPicPr>
            <a:picLocks noChangeAspect="1"/>
          </p:cNvPicPr>
          <p:nvPr/>
        </p:nvPicPr>
        <p:blipFill>
          <a:blip r:embed="rId3"/>
          <a:stretch>
            <a:fillRect/>
          </a:stretch>
        </p:blipFill>
        <p:spPr>
          <a:xfrm>
            <a:off x="4893259" y="1145894"/>
            <a:ext cx="4939299" cy="6414369"/>
          </a:xfrm>
          <a:prstGeom prst="rect">
            <a:avLst/>
          </a:prstGeom>
        </p:spPr>
      </p:pic>
      <p:sp>
        <p:nvSpPr>
          <p:cNvPr id="15" name="Rectangle 14"/>
          <p:cNvSpPr/>
          <p:nvPr/>
        </p:nvSpPr>
        <p:spPr>
          <a:xfrm>
            <a:off x="81023" y="6626359"/>
            <a:ext cx="4812236" cy="9339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00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494" y="1475622"/>
            <a:ext cx="4289884" cy="4861010"/>
          </a:xfrm>
          <a:prstGeom prst="rect">
            <a:avLst/>
          </a:prstGeom>
          <a:solidFill>
            <a:srgbClr val="82C6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Background and Purpose</a:t>
            </a:r>
            <a:r>
              <a:rPr lang="en-US" sz="4400" b="1" i="0" dirty="0" smtClean="0">
                <a:solidFill>
                  <a:srgbClr val="E74C39"/>
                </a:solidFill>
                <a:latin typeface="Franklin Gothic Demi" charset="0"/>
                <a:ea typeface="Franklin Gothic Demi" charset="0"/>
                <a:cs typeface="Franklin Gothic Demi" charset="0"/>
              </a:rPr>
              <a:t> </a:t>
            </a:r>
            <a:endParaRPr lang="en-US" sz="44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574884" y="1582713"/>
            <a:ext cx="3993105" cy="2473504"/>
          </a:xfrm>
        </p:spPr>
        <p:txBody>
          <a:bodyPr/>
          <a:lstStyle/>
          <a:p>
            <a:r>
              <a:rPr lang="en-US" sz="2200" dirty="0">
                <a:solidFill>
                  <a:schemeClr val="accent4">
                    <a:lumMod val="90000"/>
                    <a:lumOff val="10000"/>
                  </a:schemeClr>
                </a:solidFill>
                <a:latin typeface="+mj-lt"/>
              </a:rPr>
              <a:t>HSIs </a:t>
            </a:r>
            <a:r>
              <a:rPr lang="en-US" sz="2200" dirty="0" smtClean="0">
                <a:solidFill>
                  <a:schemeClr val="accent4">
                    <a:lumMod val="90000"/>
                    <a:lumOff val="10000"/>
                  </a:schemeClr>
                </a:solidFill>
                <a:latin typeface="+mj-lt"/>
              </a:rPr>
              <a:t>enroll</a:t>
            </a:r>
            <a:r>
              <a:rPr lang="is-IS" sz="2200" dirty="0" smtClean="0">
                <a:solidFill>
                  <a:schemeClr val="accent4">
                    <a:lumMod val="90000"/>
                    <a:lumOff val="10000"/>
                  </a:schemeClr>
                </a:solidFill>
                <a:latin typeface="+mj-lt"/>
              </a:rPr>
              <a:t>…</a:t>
            </a:r>
          </a:p>
          <a:p>
            <a:pPr marL="342900" indent="-342900">
              <a:buFont typeface="Arial" panose="020B0604020202020204" pitchFamily="34" charset="0"/>
              <a:buChar char="•"/>
            </a:pPr>
            <a:r>
              <a:rPr lang="en-US" sz="2200" dirty="0" smtClean="0">
                <a:solidFill>
                  <a:schemeClr val="accent4">
                    <a:lumMod val="90000"/>
                    <a:lumOff val="10000"/>
                  </a:schemeClr>
                </a:solidFill>
                <a:latin typeface="+mj-lt"/>
              </a:rPr>
              <a:t> A greater </a:t>
            </a:r>
            <a:r>
              <a:rPr lang="en-US" sz="2200" dirty="0">
                <a:solidFill>
                  <a:schemeClr val="accent4">
                    <a:lumMod val="90000"/>
                    <a:lumOff val="10000"/>
                  </a:schemeClr>
                </a:solidFill>
                <a:latin typeface="+mj-lt"/>
              </a:rPr>
              <a:t>share of Black students in the U.S. than Historically Black Colleges and Universities (HBCUs) (16% compared to 10%) </a:t>
            </a:r>
            <a:endParaRPr lang="en-US" sz="2200" dirty="0" smtClean="0">
              <a:solidFill>
                <a:schemeClr val="accent4">
                  <a:lumMod val="90000"/>
                  <a:lumOff val="10000"/>
                </a:schemeClr>
              </a:solidFill>
              <a:latin typeface="+mj-lt"/>
            </a:endParaRPr>
          </a:p>
          <a:p>
            <a:pPr marL="342900" indent="-342900">
              <a:buFont typeface="Arial" panose="020B0604020202020204" pitchFamily="34" charset="0"/>
              <a:buChar char="•"/>
            </a:pPr>
            <a:endParaRPr lang="en-US" sz="1600" dirty="0">
              <a:solidFill>
                <a:schemeClr val="accent4">
                  <a:lumMod val="90000"/>
                  <a:lumOff val="10000"/>
                </a:schemeClr>
              </a:solidFill>
              <a:latin typeface="+mj-lt"/>
            </a:endParaRPr>
          </a:p>
          <a:p>
            <a:pPr marL="342900" indent="-342900">
              <a:buFont typeface="Arial" panose="020B0604020202020204" pitchFamily="34" charset="0"/>
              <a:buChar char="•"/>
            </a:pPr>
            <a:r>
              <a:rPr lang="en-US" sz="2200" dirty="0">
                <a:solidFill>
                  <a:schemeClr val="accent4">
                    <a:lumMod val="90000"/>
                    <a:lumOff val="10000"/>
                  </a:schemeClr>
                </a:solidFill>
                <a:latin typeface="+mj-lt"/>
              </a:rPr>
              <a:t>H</a:t>
            </a:r>
            <a:r>
              <a:rPr lang="en-US" sz="2200" dirty="0" smtClean="0">
                <a:solidFill>
                  <a:schemeClr val="accent4">
                    <a:lumMod val="90000"/>
                    <a:lumOff val="10000"/>
                  </a:schemeClr>
                </a:solidFill>
                <a:latin typeface="+mj-lt"/>
              </a:rPr>
              <a:t>igher </a:t>
            </a:r>
            <a:r>
              <a:rPr lang="en-US" sz="2200" dirty="0">
                <a:solidFill>
                  <a:schemeClr val="accent4">
                    <a:lumMod val="90000"/>
                    <a:lumOff val="10000"/>
                  </a:schemeClr>
                </a:solidFill>
                <a:latin typeface="+mj-lt"/>
              </a:rPr>
              <a:t>share of Native American students than Tribal Colleges and Universities (TCUs) (14% compared to 11</a:t>
            </a:r>
            <a:r>
              <a:rPr lang="en-US" sz="2200" dirty="0" smtClean="0">
                <a:solidFill>
                  <a:schemeClr val="accent4">
                    <a:lumMod val="90000"/>
                    <a:lumOff val="10000"/>
                  </a:schemeClr>
                </a:solidFill>
                <a:latin typeface="+mj-lt"/>
              </a:rPr>
              <a:t>%)</a:t>
            </a:r>
          </a:p>
          <a:p>
            <a:endParaRPr lang="en-US" sz="900" dirty="0" smtClean="0">
              <a:solidFill>
                <a:schemeClr val="accent4">
                  <a:lumMod val="90000"/>
                  <a:lumOff val="10000"/>
                </a:schemeClr>
              </a:solidFill>
              <a:latin typeface="+mj-lt"/>
            </a:endParaRPr>
          </a:p>
          <a:p>
            <a:pPr algn="ctr"/>
            <a:r>
              <a:rPr lang="en-US" sz="1800" dirty="0" smtClean="0">
                <a:solidFill>
                  <a:schemeClr val="accent4">
                    <a:lumMod val="90000"/>
                    <a:lumOff val="10000"/>
                  </a:schemeClr>
                </a:solidFill>
                <a:latin typeface="+mj-lt"/>
              </a:rPr>
              <a:t>(</a:t>
            </a:r>
            <a:r>
              <a:rPr lang="en-US" sz="1800" dirty="0">
                <a:solidFill>
                  <a:schemeClr val="accent4">
                    <a:lumMod val="90000"/>
                    <a:lumOff val="10000"/>
                  </a:schemeClr>
                </a:solidFill>
                <a:latin typeface="+mj-lt"/>
              </a:rPr>
              <a:t>Hurtado &amp; Alvarado, 2015</a:t>
            </a:r>
            <a:r>
              <a:rPr lang="en-US" sz="1800" dirty="0" smtClean="0">
                <a:solidFill>
                  <a:schemeClr val="accent4">
                    <a:lumMod val="90000"/>
                    <a:lumOff val="10000"/>
                  </a:schemeClr>
                </a:solidFill>
                <a:latin typeface="+mj-lt"/>
              </a:rPr>
              <a:t>)</a:t>
            </a:r>
            <a:endParaRPr lang="en-US" sz="1800" dirty="0">
              <a:solidFill>
                <a:schemeClr val="accent4">
                  <a:lumMod val="90000"/>
                  <a:lumOff val="10000"/>
                </a:schemeClr>
              </a:solidFill>
              <a:latin typeface="+mj-lt"/>
            </a:endParaRPr>
          </a:p>
        </p:txBody>
      </p:sp>
      <p:sp>
        <p:nvSpPr>
          <p:cNvPr id="7" name="Rectangle 6"/>
          <p:cNvSpPr/>
          <p:nvPr/>
        </p:nvSpPr>
        <p:spPr>
          <a:xfrm>
            <a:off x="5256676" y="1475622"/>
            <a:ext cx="4289884" cy="4861010"/>
          </a:xfrm>
          <a:prstGeom prst="rect">
            <a:avLst/>
          </a:prstGeom>
          <a:solidFill>
            <a:srgbClr val="566B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10"/>
          <p:cNvSpPr>
            <a:spLocks noGrp="1"/>
          </p:cNvSpPr>
          <p:nvPr>
            <p:ph idx="13"/>
          </p:nvPr>
        </p:nvSpPr>
        <p:spPr>
          <a:xfrm>
            <a:off x="5405065" y="2222977"/>
            <a:ext cx="3993105" cy="2473504"/>
          </a:xfrm>
          <a:ln>
            <a:noFill/>
          </a:ln>
        </p:spPr>
        <p:txBody>
          <a:bodyPr/>
          <a:lstStyle/>
          <a:p>
            <a:pPr algn="ctr"/>
            <a:r>
              <a:rPr lang="en-US" sz="3600" b="1" u="sng" dirty="0" smtClean="0">
                <a:solidFill>
                  <a:schemeClr val="bg1"/>
                </a:solidFill>
                <a:latin typeface="+mj-lt"/>
              </a:rPr>
              <a:t>Purpose</a:t>
            </a:r>
            <a:endParaRPr lang="en-US" sz="2200" b="1" u="sng" dirty="0" smtClean="0">
              <a:solidFill>
                <a:schemeClr val="bg1"/>
              </a:solidFill>
              <a:latin typeface="+mj-lt"/>
            </a:endParaRPr>
          </a:p>
          <a:p>
            <a:pPr algn="ctr"/>
            <a:r>
              <a:rPr lang="en-US" sz="2800" b="1" i="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Cross-case analysis of 11 institutions that are exemplary in graduating URM students with STEM degrees to </a:t>
            </a:r>
            <a:r>
              <a:rPr lang="en-US" sz="3200" b="1" i="1" dirty="0" smtClean="0">
                <a:ln w="10160">
                  <a:solidFill>
                    <a:srgbClr val="FFC000"/>
                  </a:solidFill>
                  <a:prstDash val="solid"/>
                </a:ln>
                <a:solidFill>
                  <a:srgbClr val="FFFFFF"/>
                </a:solidFill>
                <a:effectLst>
                  <a:outerShdw blurRad="38100" dist="22860" dir="5400000" algn="tl" rotWithShape="0">
                    <a:srgbClr val="000000">
                      <a:alpha val="30000"/>
                    </a:srgbClr>
                  </a:outerShdw>
                </a:effectLst>
                <a:latin typeface="+mj-lt"/>
              </a:rPr>
              <a:t>identify </a:t>
            </a:r>
            <a:r>
              <a:rPr lang="en-US" sz="3200" b="1" i="1" dirty="0">
                <a:ln w="10160">
                  <a:solidFill>
                    <a:srgbClr val="FFC000"/>
                  </a:solidFill>
                  <a:prstDash val="solid"/>
                </a:ln>
                <a:solidFill>
                  <a:srgbClr val="FFFFFF"/>
                </a:solidFill>
                <a:effectLst>
                  <a:outerShdw blurRad="38100" dist="22860" dir="5400000" algn="tl" rotWithShape="0">
                    <a:srgbClr val="000000">
                      <a:alpha val="30000"/>
                    </a:srgbClr>
                  </a:outerShdw>
                </a:effectLst>
                <a:latin typeface="+mj-lt"/>
              </a:rPr>
              <a:t>strategies unique </a:t>
            </a:r>
            <a:r>
              <a:rPr lang="en-US" sz="3200" b="1" i="1" dirty="0" smtClean="0">
                <a:ln w="10160">
                  <a:solidFill>
                    <a:srgbClr val="FFC000"/>
                  </a:solidFill>
                  <a:prstDash val="solid"/>
                </a:ln>
                <a:solidFill>
                  <a:srgbClr val="FFFFFF"/>
                </a:solidFill>
                <a:effectLst>
                  <a:outerShdw blurRad="38100" dist="22860" dir="5400000" algn="tl" rotWithShape="0">
                    <a:srgbClr val="000000">
                      <a:alpha val="30000"/>
                    </a:srgbClr>
                  </a:outerShdw>
                </a:effectLst>
                <a:latin typeface="+mj-lt"/>
              </a:rPr>
              <a:t>for HSIs </a:t>
            </a:r>
            <a:endParaRPr lang="en-US" sz="2200" b="1" dirty="0">
              <a:ln w="10160">
                <a:solidFill>
                  <a:srgbClr val="FFC000"/>
                </a:solidFill>
                <a:prstDash val="solid"/>
              </a:ln>
              <a:solidFill>
                <a:srgbClr val="FFFFFF"/>
              </a:solidFill>
              <a:effectLst>
                <a:outerShdw blurRad="38100" dist="22860" dir="5400000" algn="tl" rotWithShape="0">
                  <a:srgbClr val="000000">
                    <a:alpha val="30000"/>
                  </a:srgbClr>
                </a:outerShdw>
              </a:effectLst>
              <a:latin typeface="+mj-lt"/>
            </a:endParaRPr>
          </a:p>
          <a:p>
            <a:endParaRPr lang="en-US" sz="2200" dirty="0">
              <a:solidFill>
                <a:schemeClr val="bg1"/>
              </a:solidFill>
              <a:latin typeface="+mj-lt"/>
            </a:endParaRPr>
          </a:p>
        </p:txBody>
      </p:sp>
    </p:spTree>
    <p:extLst>
      <p:ext uri="{BB962C8B-B14F-4D97-AF65-F5344CB8AC3E}">
        <p14:creationId xmlns:p14="http://schemas.microsoft.com/office/powerpoint/2010/main" val="88126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Framework</a:t>
            </a:r>
            <a:r>
              <a:rPr lang="en-US" sz="4400" b="1" i="0" dirty="0" smtClean="0">
                <a:solidFill>
                  <a:srgbClr val="E74C39"/>
                </a:solidFill>
                <a:latin typeface="Franklin Gothic Demi" charset="0"/>
                <a:ea typeface="Franklin Gothic Demi" charset="0"/>
                <a:cs typeface="Franklin Gothic Demi" charset="0"/>
              </a:rPr>
              <a:t> </a:t>
            </a:r>
            <a:endParaRPr lang="en-US" sz="44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304197" y="1582712"/>
            <a:ext cx="2763095" cy="4005287"/>
          </a:xfrm>
          <a:solidFill>
            <a:srgbClr val="F06E4F"/>
          </a:solidFill>
          <a:ln>
            <a:noFill/>
          </a:ln>
        </p:spPr>
        <p:style>
          <a:lnRef idx="1">
            <a:schemeClr val="accent3"/>
          </a:lnRef>
          <a:fillRef idx="2">
            <a:schemeClr val="accent3"/>
          </a:fillRef>
          <a:effectRef idx="1">
            <a:schemeClr val="accent3"/>
          </a:effectRef>
          <a:fontRef idx="minor">
            <a:schemeClr val="dk1"/>
          </a:fontRef>
        </p:style>
        <p:txBody>
          <a:bodyPr/>
          <a:lstStyle/>
          <a:p>
            <a:pPr marL="91440" algn="ctr"/>
            <a:r>
              <a:rPr lang="en-US" sz="2200" dirty="0" smtClean="0">
                <a:solidFill>
                  <a:schemeClr val="bg2"/>
                </a:solidFill>
                <a:latin typeface="+mj-lt"/>
              </a:rPr>
              <a:t>HSI Organizational ID</a:t>
            </a:r>
          </a:p>
          <a:p>
            <a:pPr marL="91440" algn="ctr"/>
            <a:r>
              <a:rPr lang="en-US" sz="1800" dirty="0" smtClean="0">
                <a:solidFill>
                  <a:schemeClr val="bg2"/>
                </a:solidFill>
                <a:latin typeface="+mj-lt"/>
              </a:rPr>
              <a:t>(Garcia, 2013)</a:t>
            </a:r>
          </a:p>
          <a:p>
            <a:pPr marL="91440"/>
            <a:endParaRPr lang="en-US" sz="2000" dirty="0" smtClean="0">
              <a:solidFill>
                <a:schemeClr val="accent2">
                  <a:lumMod val="75000"/>
                  <a:lumOff val="25000"/>
                </a:schemeClr>
              </a:solidFill>
              <a:latin typeface="+mj-lt"/>
            </a:endParaRPr>
          </a:p>
          <a:p>
            <a:pPr marL="91440"/>
            <a:endParaRPr lang="en-US" sz="800" dirty="0" smtClean="0">
              <a:solidFill>
                <a:schemeClr val="accent2">
                  <a:lumMod val="75000"/>
                  <a:lumOff val="25000"/>
                </a:schemeClr>
              </a:solidFill>
              <a:latin typeface="+mj-lt"/>
            </a:endParaRPr>
          </a:p>
          <a:p>
            <a:pPr marL="403225" indent="-312738">
              <a:buFont typeface="+mj-lt"/>
              <a:buAutoNum type="arabicPeriod"/>
            </a:pPr>
            <a:r>
              <a:rPr lang="en-US" sz="1800" dirty="0" smtClean="0">
                <a:solidFill>
                  <a:schemeClr val="bg1"/>
                </a:solidFill>
                <a:latin typeface="+mj-lt"/>
              </a:rPr>
              <a:t>regionally focused</a:t>
            </a:r>
          </a:p>
          <a:p>
            <a:pPr marL="403225" indent="-312738">
              <a:buFont typeface="+mj-lt"/>
              <a:buAutoNum type="arabicPeriod"/>
            </a:pPr>
            <a:endParaRPr lang="en-US" sz="700" dirty="0" smtClean="0">
              <a:solidFill>
                <a:schemeClr val="bg1"/>
              </a:solidFill>
              <a:latin typeface="+mj-lt"/>
            </a:endParaRPr>
          </a:p>
          <a:p>
            <a:pPr marL="403225" indent="-312738">
              <a:buFont typeface="+mj-lt"/>
              <a:buAutoNum type="arabicPeriod"/>
            </a:pPr>
            <a:r>
              <a:rPr lang="en-US" sz="1800" dirty="0" smtClean="0">
                <a:solidFill>
                  <a:schemeClr val="bg1"/>
                </a:solidFill>
                <a:latin typeface="+mj-lt"/>
              </a:rPr>
              <a:t>committed </a:t>
            </a:r>
            <a:r>
              <a:rPr lang="en-US" sz="1800" dirty="0">
                <a:solidFill>
                  <a:schemeClr val="bg1"/>
                </a:solidFill>
                <a:latin typeface="+mj-lt"/>
              </a:rPr>
              <a:t>to the </a:t>
            </a:r>
            <a:r>
              <a:rPr lang="en-US" sz="1800" dirty="0" smtClean="0">
                <a:solidFill>
                  <a:schemeClr val="bg1"/>
                </a:solidFill>
                <a:latin typeface="+mj-lt"/>
              </a:rPr>
              <a:t>  surrounding community</a:t>
            </a:r>
          </a:p>
          <a:p>
            <a:pPr marL="403225" indent="-312738">
              <a:buFont typeface="+mj-lt"/>
              <a:buAutoNum type="arabicPeriod"/>
            </a:pPr>
            <a:endParaRPr lang="en-US" sz="700" dirty="0">
              <a:solidFill>
                <a:schemeClr val="bg1"/>
              </a:solidFill>
              <a:latin typeface="+mj-lt"/>
            </a:endParaRPr>
          </a:p>
          <a:p>
            <a:pPr marL="403225" indent="-312738">
              <a:buFont typeface="+mj-lt"/>
              <a:buAutoNum type="arabicPeriod"/>
            </a:pPr>
            <a:r>
              <a:rPr lang="en-US" sz="1800" dirty="0" smtClean="0">
                <a:solidFill>
                  <a:schemeClr val="bg1"/>
                </a:solidFill>
                <a:latin typeface="+mj-lt"/>
              </a:rPr>
              <a:t>dedicated </a:t>
            </a:r>
            <a:r>
              <a:rPr lang="en-US" sz="1800" dirty="0">
                <a:solidFill>
                  <a:schemeClr val="bg1"/>
                </a:solidFill>
                <a:latin typeface="+mj-lt"/>
              </a:rPr>
              <a:t>to </a:t>
            </a:r>
            <a:r>
              <a:rPr lang="en-US" sz="1800" dirty="0" smtClean="0">
                <a:solidFill>
                  <a:schemeClr val="bg1"/>
                </a:solidFill>
                <a:latin typeface="+mj-lt"/>
              </a:rPr>
              <a:t>access </a:t>
            </a:r>
            <a:endParaRPr lang="en-US" sz="700" dirty="0" smtClean="0">
              <a:solidFill>
                <a:schemeClr val="bg1"/>
              </a:solidFill>
              <a:latin typeface="+mj-lt"/>
            </a:endParaRPr>
          </a:p>
          <a:p>
            <a:pPr marL="403225" indent="-312738">
              <a:buFont typeface="+mj-lt"/>
              <a:buAutoNum type="arabicPeriod"/>
            </a:pPr>
            <a:endParaRPr lang="en-US" sz="500" dirty="0" smtClean="0">
              <a:solidFill>
                <a:schemeClr val="bg1"/>
              </a:solidFill>
              <a:latin typeface="+mj-lt"/>
            </a:endParaRPr>
          </a:p>
          <a:p>
            <a:pPr marL="403225" indent="-312738">
              <a:buFont typeface="+mj-lt"/>
              <a:buAutoNum type="arabicPeriod"/>
            </a:pPr>
            <a:r>
              <a:rPr lang="en-US" sz="1800" dirty="0" smtClean="0">
                <a:solidFill>
                  <a:schemeClr val="bg1"/>
                </a:solidFill>
                <a:latin typeface="+mj-lt"/>
              </a:rPr>
              <a:t>committed </a:t>
            </a:r>
            <a:r>
              <a:rPr lang="en-US" sz="1800" dirty="0">
                <a:solidFill>
                  <a:schemeClr val="bg1"/>
                </a:solidFill>
                <a:latin typeface="+mj-lt"/>
              </a:rPr>
              <a:t>to serving a diverse </a:t>
            </a:r>
            <a:r>
              <a:rPr lang="en-US" sz="1800" dirty="0" smtClean="0">
                <a:solidFill>
                  <a:schemeClr val="bg1"/>
                </a:solidFill>
                <a:latin typeface="+mj-lt"/>
              </a:rPr>
              <a:t>population</a:t>
            </a:r>
            <a:r>
              <a:rPr lang="en-US" sz="2000" dirty="0">
                <a:solidFill>
                  <a:schemeClr val="bg1"/>
                </a:solidFill>
                <a:latin typeface="+mj-lt"/>
              </a:rPr>
              <a:t>  </a:t>
            </a:r>
            <a:r>
              <a:rPr lang="en-US" sz="2000" dirty="0">
                <a:solidFill>
                  <a:schemeClr val="accent2">
                    <a:lumMod val="10000"/>
                    <a:lumOff val="90000"/>
                  </a:schemeClr>
                </a:solidFill>
                <a:latin typeface="+mj-lt"/>
              </a:rPr>
              <a:t> </a:t>
            </a:r>
          </a:p>
          <a:p>
            <a:r>
              <a:rPr lang="en-US" sz="2200" dirty="0">
                <a:latin typeface="+mj-lt"/>
              </a:rPr>
              <a:t/>
            </a:r>
            <a:br>
              <a:rPr lang="en-US" sz="2200" dirty="0">
                <a:latin typeface="+mj-lt"/>
              </a:rPr>
            </a:br>
            <a:endParaRPr lang="en-US" sz="2200" dirty="0" smtClean="0">
              <a:latin typeface="+mj-lt"/>
            </a:endParaRPr>
          </a:p>
          <a:p>
            <a:endParaRPr lang="en-US" sz="2200" dirty="0">
              <a:latin typeface="+mj-lt"/>
            </a:endParaRPr>
          </a:p>
        </p:txBody>
      </p:sp>
      <p:sp>
        <p:nvSpPr>
          <p:cNvPr id="5" name="Content Placeholder 10"/>
          <p:cNvSpPr>
            <a:spLocks noGrp="1"/>
          </p:cNvSpPr>
          <p:nvPr>
            <p:ph idx="13"/>
          </p:nvPr>
        </p:nvSpPr>
        <p:spPr>
          <a:xfrm>
            <a:off x="3221018" y="1565225"/>
            <a:ext cx="3480927" cy="4022773"/>
          </a:xfrm>
          <a:solidFill>
            <a:srgbClr val="82C6D3"/>
          </a:solidFill>
          <a:ln>
            <a:noFill/>
          </a:ln>
        </p:spPr>
        <p:style>
          <a:lnRef idx="1">
            <a:schemeClr val="accent4"/>
          </a:lnRef>
          <a:fillRef idx="2">
            <a:schemeClr val="accent4"/>
          </a:fillRef>
          <a:effectRef idx="1">
            <a:schemeClr val="accent4"/>
          </a:effectRef>
          <a:fontRef idx="minor">
            <a:schemeClr val="dk1"/>
          </a:fontRef>
        </p:style>
        <p:txBody>
          <a:bodyPr/>
          <a:lstStyle/>
          <a:p>
            <a:pPr marL="91440" algn="ctr"/>
            <a:r>
              <a:rPr lang="en-US" sz="2200" dirty="0" smtClean="0">
                <a:solidFill>
                  <a:schemeClr val="tx2"/>
                </a:solidFill>
                <a:latin typeface="+mj-lt"/>
              </a:rPr>
              <a:t>Typology of Institutional Diversity</a:t>
            </a:r>
          </a:p>
          <a:p>
            <a:pPr marL="91440" algn="ctr"/>
            <a:r>
              <a:rPr lang="en-US" sz="1600" dirty="0" err="1">
                <a:solidFill>
                  <a:schemeClr val="tx2"/>
                </a:solidFill>
                <a:latin typeface="+mj-lt"/>
              </a:rPr>
              <a:t>Núñez</a:t>
            </a:r>
            <a:r>
              <a:rPr lang="en-US" sz="1600" dirty="0">
                <a:solidFill>
                  <a:schemeClr val="tx2"/>
                </a:solidFill>
                <a:latin typeface="+mj-lt"/>
              </a:rPr>
              <a:t>, Crisp, and </a:t>
            </a:r>
            <a:r>
              <a:rPr lang="en-US" sz="1600" dirty="0" smtClean="0">
                <a:solidFill>
                  <a:schemeClr val="tx2"/>
                </a:solidFill>
                <a:latin typeface="+mj-lt"/>
              </a:rPr>
              <a:t>Elizondo (2016)</a:t>
            </a:r>
          </a:p>
          <a:p>
            <a:pPr marL="91440" algn="ctr"/>
            <a:endParaRPr lang="en-US" dirty="0" smtClean="0">
              <a:solidFill>
                <a:schemeClr val="bg1"/>
              </a:solidFill>
              <a:latin typeface="+mj-lt"/>
            </a:endParaRPr>
          </a:p>
          <a:p>
            <a:pPr marL="434340" indent="-342900">
              <a:buFont typeface="+mj-lt"/>
              <a:buAutoNum type="arabicPeriod"/>
            </a:pPr>
            <a:r>
              <a:rPr lang="en-US" sz="1800" dirty="0" smtClean="0">
                <a:solidFill>
                  <a:schemeClr val="accent2">
                    <a:lumMod val="90000"/>
                    <a:lumOff val="10000"/>
                  </a:schemeClr>
                </a:solidFill>
                <a:latin typeface="+mj-lt"/>
              </a:rPr>
              <a:t>Urban </a:t>
            </a:r>
            <a:r>
              <a:rPr lang="en-US" sz="1800" dirty="0">
                <a:solidFill>
                  <a:schemeClr val="accent2">
                    <a:lumMod val="90000"/>
                    <a:lumOff val="10000"/>
                  </a:schemeClr>
                </a:solidFill>
                <a:latin typeface="+mj-lt"/>
              </a:rPr>
              <a:t>Enclave </a:t>
            </a:r>
            <a:r>
              <a:rPr lang="en-US" sz="1800" dirty="0" smtClean="0">
                <a:solidFill>
                  <a:schemeClr val="accent2">
                    <a:lumMod val="90000"/>
                    <a:lumOff val="10000"/>
                  </a:schemeClr>
                </a:solidFill>
                <a:latin typeface="+mj-lt"/>
              </a:rPr>
              <a:t>CC</a:t>
            </a:r>
          </a:p>
          <a:p>
            <a:pPr marL="91440" indent="-342900">
              <a:buFont typeface="+mj-lt"/>
              <a:buAutoNum type="arabicPeriod"/>
            </a:pPr>
            <a:endParaRPr lang="en-US" sz="400" dirty="0">
              <a:solidFill>
                <a:schemeClr val="accent2">
                  <a:lumMod val="90000"/>
                  <a:lumOff val="10000"/>
                </a:schemeClr>
              </a:solidFill>
              <a:latin typeface="+mj-lt"/>
            </a:endParaRPr>
          </a:p>
          <a:p>
            <a:pPr marL="434340" indent="-342900">
              <a:buFont typeface="+mj-lt"/>
              <a:buAutoNum type="arabicPeriod"/>
            </a:pPr>
            <a:r>
              <a:rPr lang="en-US" sz="1800" dirty="0" smtClean="0">
                <a:solidFill>
                  <a:schemeClr val="accent2">
                    <a:lumMod val="90000"/>
                    <a:lumOff val="10000"/>
                  </a:schemeClr>
                </a:solidFill>
                <a:latin typeface="+mj-lt"/>
              </a:rPr>
              <a:t>Rural </a:t>
            </a:r>
            <a:r>
              <a:rPr lang="en-US" sz="1800" dirty="0">
                <a:solidFill>
                  <a:schemeClr val="accent2">
                    <a:lumMod val="90000"/>
                    <a:lumOff val="10000"/>
                  </a:schemeClr>
                </a:solidFill>
                <a:latin typeface="+mj-lt"/>
              </a:rPr>
              <a:t>Dispersed </a:t>
            </a:r>
            <a:r>
              <a:rPr lang="en-US" sz="1800" dirty="0" smtClean="0">
                <a:solidFill>
                  <a:schemeClr val="accent2">
                    <a:lumMod val="90000"/>
                    <a:lumOff val="10000"/>
                  </a:schemeClr>
                </a:solidFill>
                <a:latin typeface="+mj-lt"/>
              </a:rPr>
              <a:t>CC</a:t>
            </a:r>
          </a:p>
          <a:p>
            <a:pPr marL="320040" indent="-228600">
              <a:buFont typeface="+mj-lt"/>
              <a:buAutoNum type="arabicPeriod"/>
            </a:pPr>
            <a:endParaRPr lang="en-US" sz="400" dirty="0">
              <a:solidFill>
                <a:schemeClr val="accent2">
                  <a:lumMod val="90000"/>
                  <a:lumOff val="10000"/>
                </a:schemeClr>
              </a:solidFill>
              <a:latin typeface="+mj-lt"/>
            </a:endParaRPr>
          </a:p>
          <a:p>
            <a:pPr marL="434340" indent="-342900">
              <a:buFont typeface="+mj-lt"/>
              <a:buAutoNum type="arabicPeriod"/>
            </a:pPr>
            <a:r>
              <a:rPr lang="en-US" sz="2000" b="1" dirty="0" smtClean="0">
                <a:solidFill>
                  <a:schemeClr val="tx1"/>
                </a:solidFill>
                <a:latin typeface="+mj-lt"/>
              </a:rPr>
              <a:t>Big </a:t>
            </a:r>
            <a:r>
              <a:rPr lang="en-US" sz="2000" b="1" dirty="0">
                <a:solidFill>
                  <a:schemeClr val="tx1"/>
                </a:solidFill>
                <a:latin typeface="+mj-lt"/>
              </a:rPr>
              <a:t>Systems </a:t>
            </a:r>
            <a:r>
              <a:rPr lang="en-US" sz="2000" b="1" dirty="0" smtClean="0">
                <a:solidFill>
                  <a:schemeClr val="tx1"/>
                </a:solidFill>
                <a:latin typeface="+mj-lt"/>
              </a:rPr>
              <a:t>Four-Year</a:t>
            </a:r>
          </a:p>
          <a:p>
            <a:pPr marL="320040" indent="-228600">
              <a:buFont typeface="+mj-lt"/>
              <a:buAutoNum type="arabicPeriod"/>
            </a:pPr>
            <a:endParaRPr lang="en-US" sz="500" dirty="0" smtClean="0">
              <a:solidFill>
                <a:schemeClr val="tx1"/>
              </a:solidFill>
              <a:latin typeface="+mj-lt"/>
            </a:endParaRPr>
          </a:p>
          <a:p>
            <a:pPr marL="434340" indent="-342900">
              <a:buFont typeface="+mj-lt"/>
              <a:buAutoNum type="arabicPeriod"/>
            </a:pPr>
            <a:r>
              <a:rPr lang="en-US" sz="2000" b="1" dirty="0" smtClean="0">
                <a:solidFill>
                  <a:schemeClr val="tx1"/>
                </a:solidFill>
                <a:latin typeface="+mj-lt"/>
              </a:rPr>
              <a:t>Small </a:t>
            </a:r>
            <a:r>
              <a:rPr lang="en-US" sz="2000" b="1" dirty="0">
                <a:solidFill>
                  <a:schemeClr val="tx1"/>
                </a:solidFill>
                <a:latin typeface="+mj-lt"/>
              </a:rPr>
              <a:t>Communities </a:t>
            </a:r>
            <a:r>
              <a:rPr lang="en-US" sz="2000" b="1" dirty="0" smtClean="0">
                <a:solidFill>
                  <a:schemeClr val="tx1"/>
                </a:solidFill>
                <a:latin typeface="+mj-lt"/>
              </a:rPr>
              <a:t>Four-Year</a:t>
            </a:r>
          </a:p>
          <a:p>
            <a:pPr marL="320040" indent="-228600">
              <a:buFont typeface="+mj-lt"/>
              <a:buAutoNum type="arabicPeriod"/>
            </a:pPr>
            <a:endParaRPr lang="en-US" sz="400" dirty="0" smtClean="0">
              <a:solidFill>
                <a:schemeClr val="accent2">
                  <a:lumMod val="90000"/>
                  <a:lumOff val="10000"/>
                </a:schemeClr>
              </a:solidFill>
              <a:latin typeface="+mj-lt"/>
            </a:endParaRPr>
          </a:p>
          <a:p>
            <a:pPr marL="434340" indent="-342900">
              <a:buFont typeface="+mj-lt"/>
              <a:buAutoNum type="arabicPeriod"/>
            </a:pPr>
            <a:r>
              <a:rPr lang="en-US" sz="1800" dirty="0" smtClean="0">
                <a:solidFill>
                  <a:schemeClr val="accent2">
                    <a:lumMod val="90000"/>
                    <a:lumOff val="10000"/>
                  </a:schemeClr>
                </a:solidFill>
                <a:latin typeface="+mj-lt"/>
              </a:rPr>
              <a:t>Puerto </a:t>
            </a:r>
            <a:r>
              <a:rPr lang="en-US" sz="1800" dirty="0">
                <a:solidFill>
                  <a:schemeClr val="accent2">
                    <a:lumMod val="90000"/>
                    <a:lumOff val="10000"/>
                  </a:schemeClr>
                </a:solidFill>
                <a:latin typeface="+mj-lt"/>
              </a:rPr>
              <a:t>Rican </a:t>
            </a:r>
            <a:r>
              <a:rPr lang="en-US" sz="1800" dirty="0" smtClean="0">
                <a:solidFill>
                  <a:schemeClr val="accent2">
                    <a:lumMod val="90000"/>
                    <a:lumOff val="10000"/>
                  </a:schemeClr>
                </a:solidFill>
                <a:latin typeface="+mj-lt"/>
              </a:rPr>
              <a:t>Institution</a:t>
            </a:r>
          </a:p>
          <a:p>
            <a:pPr marL="320040" indent="-228600">
              <a:buFont typeface="+mj-lt"/>
              <a:buAutoNum type="arabicPeriod"/>
            </a:pPr>
            <a:endParaRPr lang="en-US" sz="400" dirty="0">
              <a:solidFill>
                <a:schemeClr val="accent2">
                  <a:lumMod val="90000"/>
                  <a:lumOff val="10000"/>
                </a:schemeClr>
              </a:solidFill>
              <a:latin typeface="+mj-lt"/>
            </a:endParaRPr>
          </a:p>
          <a:p>
            <a:pPr marL="434340" indent="-342900">
              <a:buFont typeface="+mj-lt"/>
              <a:buAutoNum type="arabicPeriod"/>
            </a:pPr>
            <a:r>
              <a:rPr lang="en-US" sz="1800" dirty="0" smtClean="0">
                <a:solidFill>
                  <a:schemeClr val="accent2">
                    <a:lumMod val="90000"/>
                    <a:lumOff val="10000"/>
                  </a:schemeClr>
                </a:solidFill>
                <a:latin typeface="+mj-lt"/>
              </a:rPr>
              <a:t>Health </a:t>
            </a:r>
            <a:r>
              <a:rPr lang="en-US" sz="1800" dirty="0">
                <a:solidFill>
                  <a:schemeClr val="accent2">
                    <a:lumMod val="90000"/>
                    <a:lumOff val="10000"/>
                  </a:schemeClr>
                </a:solidFill>
                <a:latin typeface="+mj-lt"/>
              </a:rPr>
              <a:t>Science </a:t>
            </a:r>
            <a:r>
              <a:rPr lang="en-US" sz="1800" dirty="0" smtClean="0">
                <a:solidFill>
                  <a:schemeClr val="accent2">
                    <a:lumMod val="90000"/>
                    <a:lumOff val="10000"/>
                  </a:schemeClr>
                </a:solidFill>
                <a:latin typeface="+mj-lt"/>
              </a:rPr>
              <a:t>School</a:t>
            </a:r>
            <a:endParaRPr lang="en-US" sz="1800" dirty="0">
              <a:solidFill>
                <a:schemeClr val="accent2">
                  <a:lumMod val="90000"/>
                  <a:lumOff val="10000"/>
                </a:schemeClr>
              </a:solidFill>
              <a:latin typeface="+mj-lt"/>
            </a:endParaRPr>
          </a:p>
          <a:p>
            <a:endParaRPr lang="en-US" sz="2200" dirty="0">
              <a:latin typeface="+mj-lt"/>
            </a:endParaRPr>
          </a:p>
        </p:txBody>
      </p:sp>
      <p:sp>
        <p:nvSpPr>
          <p:cNvPr id="6" name="Content Placeholder 10"/>
          <p:cNvSpPr>
            <a:spLocks noGrp="1"/>
          </p:cNvSpPr>
          <p:nvPr>
            <p:ph idx="13"/>
          </p:nvPr>
        </p:nvSpPr>
        <p:spPr>
          <a:xfrm>
            <a:off x="6840638" y="1565226"/>
            <a:ext cx="2761284" cy="4022772"/>
          </a:xfrm>
          <a:solidFill>
            <a:srgbClr val="EF5C52"/>
          </a:solidFill>
          <a:ln>
            <a:noFill/>
          </a:ln>
        </p:spPr>
        <p:style>
          <a:lnRef idx="1">
            <a:schemeClr val="accent3"/>
          </a:lnRef>
          <a:fillRef idx="2">
            <a:schemeClr val="accent3"/>
          </a:fillRef>
          <a:effectRef idx="1">
            <a:schemeClr val="accent3"/>
          </a:effectRef>
          <a:fontRef idx="minor">
            <a:schemeClr val="dk1"/>
          </a:fontRef>
        </p:style>
        <p:txBody>
          <a:bodyPr/>
          <a:lstStyle/>
          <a:p>
            <a:pPr algn="ctr"/>
            <a:r>
              <a:rPr lang="en-US" sz="2200" dirty="0" smtClean="0">
                <a:solidFill>
                  <a:schemeClr val="bg1"/>
                </a:solidFill>
                <a:latin typeface="+mj-lt"/>
              </a:rPr>
              <a:t>HSI Typology of Organizational ID</a:t>
            </a:r>
          </a:p>
          <a:p>
            <a:pPr algn="ctr"/>
            <a:r>
              <a:rPr lang="en-US" sz="1600" dirty="0" smtClean="0">
                <a:solidFill>
                  <a:schemeClr val="bg1"/>
                </a:solidFill>
                <a:latin typeface="+mj-lt"/>
              </a:rPr>
              <a:t>Garcia (2018)</a:t>
            </a:r>
          </a:p>
          <a:p>
            <a:pPr algn="ctr"/>
            <a:endParaRPr lang="en-US" sz="1000" dirty="0" smtClean="0">
              <a:solidFill>
                <a:schemeClr val="accent2">
                  <a:lumMod val="90000"/>
                  <a:lumOff val="10000"/>
                </a:schemeClr>
              </a:solidFill>
              <a:latin typeface="+mj-lt"/>
            </a:endParaRPr>
          </a:p>
          <a:p>
            <a:pPr algn="ctr"/>
            <a:r>
              <a:rPr lang="en-US" sz="2200" dirty="0" err="1" smtClean="0">
                <a:solidFill>
                  <a:schemeClr val="bg1"/>
                </a:solidFill>
                <a:latin typeface="+mj-lt"/>
              </a:rPr>
              <a:t>Latinx</a:t>
            </a:r>
            <a:r>
              <a:rPr lang="en-US" sz="2200" dirty="0" smtClean="0">
                <a:solidFill>
                  <a:schemeClr val="bg1"/>
                </a:solidFill>
                <a:latin typeface="+mj-lt"/>
              </a:rPr>
              <a:t>-enrolling</a:t>
            </a:r>
          </a:p>
          <a:p>
            <a:pPr algn="ctr"/>
            <a:endParaRPr lang="en-US" sz="800" dirty="0" smtClean="0">
              <a:solidFill>
                <a:schemeClr val="bg1"/>
              </a:solidFill>
              <a:latin typeface="+mj-lt"/>
            </a:endParaRPr>
          </a:p>
          <a:p>
            <a:pPr algn="ctr"/>
            <a:r>
              <a:rPr lang="en-US" sz="2200" dirty="0" err="1" smtClean="0">
                <a:solidFill>
                  <a:schemeClr val="bg1"/>
                </a:solidFill>
                <a:latin typeface="+mj-lt"/>
              </a:rPr>
              <a:t>Latinx</a:t>
            </a:r>
            <a:r>
              <a:rPr lang="en-US" sz="2200" dirty="0" smtClean="0">
                <a:solidFill>
                  <a:schemeClr val="bg1"/>
                </a:solidFill>
                <a:latin typeface="+mj-lt"/>
              </a:rPr>
              <a:t>-producing </a:t>
            </a:r>
          </a:p>
          <a:p>
            <a:pPr algn="ctr"/>
            <a:endParaRPr lang="en-US" sz="800" dirty="0" smtClean="0">
              <a:solidFill>
                <a:schemeClr val="bg1"/>
              </a:solidFill>
              <a:latin typeface="+mj-lt"/>
            </a:endParaRPr>
          </a:p>
          <a:p>
            <a:pPr algn="ctr"/>
            <a:r>
              <a:rPr lang="en-US" sz="2800" dirty="0" err="1" smtClean="0">
                <a:solidFill>
                  <a:schemeClr val="tx1"/>
                </a:solidFill>
                <a:latin typeface="+mj-lt"/>
              </a:rPr>
              <a:t>Latinx</a:t>
            </a:r>
            <a:r>
              <a:rPr lang="en-US" sz="2800" dirty="0" smtClean="0">
                <a:solidFill>
                  <a:schemeClr val="tx1"/>
                </a:solidFill>
                <a:latin typeface="+mj-lt"/>
              </a:rPr>
              <a:t>-enhancing</a:t>
            </a:r>
          </a:p>
          <a:p>
            <a:pPr algn="ctr"/>
            <a:endParaRPr lang="en-US" sz="1000" dirty="0" smtClean="0">
              <a:solidFill>
                <a:schemeClr val="tx1"/>
              </a:solidFill>
              <a:latin typeface="+mj-lt"/>
            </a:endParaRPr>
          </a:p>
          <a:p>
            <a:pPr algn="ctr"/>
            <a:r>
              <a:rPr lang="en-US" sz="2800" dirty="0" err="1" smtClean="0">
                <a:solidFill>
                  <a:schemeClr val="tx1"/>
                </a:solidFill>
                <a:latin typeface="+mj-lt"/>
              </a:rPr>
              <a:t>Latinx</a:t>
            </a:r>
            <a:r>
              <a:rPr lang="en-US" sz="2800" dirty="0" smtClean="0">
                <a:solidFill>
                  <a:schemeClr val="tx1"/>
                </a:solidFill>
                <a:latin typeface="+mj-lt"/>
              </a:rPr>
              <a:t>-serving</a:t>
            </a:r>
            <a:endParaRPr lang="en-US" sz="2800" dirty="0">
              <a:solidFill>
                <a:schemeClr val="tx1"/>
              </a:solidFill>
              <a:latin typeface="+mj-lt"/>
            </a:endParaRPr>
          </a:p>
        </p:txBody>
      </p:sp>
      <p:cxnSp>
        <p:nvCxnSpPr>
          <p:cNvPr id="4" name="Straight Connector 3"/>
          <p:cNvCxnSpPr/>
          <p:nvPr/>
        </p:nvCxnSpPr>
        <p:spPr>
          <a:xfrm flipV="1">
            <a:off x="150471" y="2581154"/>
            <a:ext cx="9590144" cy="3472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3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1"/>
          </p:nvPr>
        </p:nvSpPr>
        <p:spPr>
          <a:xfrm>
            <a:off x="215900" y="3060700"/>
            <a:ext cx="9601200" cy="2193454"/>
          </a:xfrm>
        </p:spPr>
        <p:txBody>
          <a:bodyPr/>
          <a:lstStyle/>
          <a:p>
            <a:pPr lvl="0" algn="ctr">
              <a:spcBef>
                <a:spcPts val="0"/>
              </a:spcBef>
            </a:pPr>
            <a:r>
              <a:rPr lang="en-US" sz="7200" b="1" dirty="0" smtClean="0">
                <a:solidFill>
                  <a:srgbClr val="E74C39"/>
                </a:solidFill>
                <a:latin typeface="+mj-lt"/>
                <a:cs typeface="ChunkFive-Roman"/>
              </a:rPr>
              <a:t>Methods</a:t>
            </a:r>
            <a:endParaRPr lang="en-US" sz="5400" b="1" dirty="0" smtClean="0">
              <a:solidFill>
                <a:srgbClr val="E74C39"/>
              </a:solidFill>
              <a:latin typeface="+mj-lt"/>
              <a:cs typeface="ChunkFive-Roman"/>
            </a:endParaRPr>
          </a:p>
          <a:p>
            <a:pPr lvl="0" algn="ctr">
              <a:lnSpc>
                <a:spcPct val="80000"/>
              </a:lnSpc>
              <a:spcBef>
                <a:spcPts val="2000"/>
              </a:spcBef>
            </a:pPr>
            <a:endParaRPr lang="en-US" sz="1800" dirty="0" smtClean="0">
              <a:solidFill>
                <a:schemeClr val="bg2"/>
              </a:solidFill>
              <a:latin typeface="+mj-lt"/>
              <a:cs typeface="ChunkFive-Roman"/>
            </a:endParaRPr>
          </a:p>
        </p:txBody>
      </p:sp>
    </p:spTree>
    <p:extLst>
      <p:ext uri="{BB962C8B-B14F-4D97-AF65-F5344CB8AC3E}">
        <p14:creationId xmlns:p14="http://schemas.microsoft.com/office/powerpoint/2010/main" val="521276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2"/>
          </p:nvPr>
        </p:nvSpPr>
        <p:spPr>
          <a:xfrm>
            <a:off x="551963" y="381450"/>
            <a:ext cx="9247713" cy="442006"/>
          </a:xfrm>
        </p:spPr>
        <p:txBody>
          <a:bodyPr/>
          <a:lstStyle/>
          <a:p>
            <a:pPr lvl="0" algn="ctr"/>
            <a:r>
              <a:rPr lang="en-US" sz="4400" b="1" dirty="0" smtClean="0">
                <a:solidFill>
                  <a:srgbClr val="E74C39"/>
                </a:solidFill>
                <a:latin typeface="+mj-lt"/>
              </a:rPr>
              <a:t>STEM Exemplar Institutions Visited</a:t>
            </a:r>
            <a:endParaRPr lang="en-US" sz="4400" b="1" dirty="0">
              <a:solidFill>
                <a:srgbClr val="E74C39"/>
              </a:solidFill>
              <a:latin typeface="+mj-lt"/>
            </a:endParaRPr>
          </a:p>
        </p:txBody>
      </p:sp>
      <p:graphicFrame>
        <p:nvGraphicFramePr>
          <p:cNvPr id="19" name="Table 18"/>
          <p:cNvGraphicFramePr>
            <a:graphicFrameLocks noGrp="1"/>
          </p:cNvGraphicFramePr>
          <p:nvPr>
            <p:extLst>
              <p:ext uri="{D42A27DB-BD31-4B8C-83A1-F6EECF244321}">
                <p14:modId xmlns:p14="http://schemas.microsoft.com/office/powerpoint/2010/main" val="1251523127"/>
              </p:ext>
            </p:extLst>
          </p:nvPr>
        </p:nvGraphicFramePr>
        <p:xfrm>
          <a:off x="138897" y="195226"/>
          <a:ext cx="9769031" cy="7386192"/>
        </p:xfrm>
        <a:graphic>
          <a:graphicData uri="http://schemas.openxmlformats.org/drawingml/2006/table">
            <a:tbl>
              <a:tblPr firstRow="1" bandRow="1">
                <a:tableStyleId>{5C22544A-7EE6-4342-B048-85BDC9FD1C3A}</a:tableStyleId>
              </a:tblPr>
              <a:tblGrid>
                <a:gridCol w="2680503"/>
                <a:gridCol w="1079500"/>
                <a:gridCol w="1305861"/>
                <a:gridCol w="2872439"/>
                <a:gridCol w="1830728"/>
              </a:tblGrid>
              <a:tr h="503533">
                <a:tc>
                  <a:txBody>
                    <a:bodyPr/>
                    <a:lstStyle/>
                    <a:p>
                      <a:pPr algn="ctr"/>
                      <a:r>
                        <a:rPr lang="en-US" sz="1600" dirty="0" smtClean="0">
                          <a:latin typeface="+mj-lt"/>
                        </a:rPr>
                        <a:t>Institutional Pseudonym</a:t>
                      </a:r>
                      <a:endParaRPr lang="en-US" sz="16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j-lt"/>
                        </a:rPr>
                        <a:t>Control</a:t>
                      </a:r>
                      <a:endParaRPr lang="en-US" sz="16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j-lt"/>
                        </a:rPr>
                        <a:t>MSI Status</a:t>
                      </a:r>
                      <a:endParaRPr lang="en-US" sz="16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j-lt"/>
                        </a:rPr>
                        <a:t>Classification</a:t>
                      </a:r>
                      <a:endParaRPr lang="en-US" sz="16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STEM</a:t>
                      </a:r>
                      <a:r>
                        <a:rPr lang="en-US" sz="1200" baseline="0" dirty="0" smtClean="0">
                          <a:latin typeface="+mj-lt"/>
                        </a:rPr>
                        <a:t> Bachelor’s Degree Efficiency Score</a:t>
                      </a:r>
                      <a:endParaRPr lang="en-US" sz="12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945">
                <a:tc>
                  <a:txBody>
                    <a:bodyPr/>
                    <a:lstStyle/>
                    <a:p>
                      <a:pPr algn="ctr"/>
                      <a:r>
                        <a:rPr lang="en-US" sz="1600" b="1" dirty="0" smtClean="0">
                          <a:solidFill>
                            <a:schemeClr val="tx1"/>
                          </a:solidFill>
                          <a:latin typeface="+mn-lt"/>
                        </a:rPr>
                        <a:t>Southeast State University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pPr algn="ctr"/>
                      <a:r>
                        <a:rPr lang="en-US" sz="1600" b="1" dirty="0" smtClean="0">
                          <a:solidFill>
                            <a:schemeClr val="tx1"/>
                          </a:solidFill>
                          <a:latin typeface="+mn-lt"/>
                        </a:rPr>
                        <a:t>Public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pPr algn="ctr"/>
                      <a:r>
                        <a:rPr lang="en-US" sz="1600" b="1" dirty="0" smtClean="0">
                          <a:solidFill>
                            <a:schemeClr val="tx1"/>
                          </a:solidFill>
                          <a:latin typeface="+mn-lt"/>
                        </a:rPr>
                        <a:t>HSI</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Doctoral Universities: Highest Research Activity</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.82 </a:t>
                      </a:r>
                      <a:r>
                        <a:rPr lang="en-US" sz="1000" b="1" dirty="0" err="1" smtClean="0">
                          <a:solidFill>
                            <a:schemeClr val="tx1"/>
                          </a:solidFill>
                          <a:latin typeface="+mn-lt"/>
                        </a:rPr>
                        <a:t>Latinx</a:t>
                      </a:r>
                      <a:endParaRPr lang="en-US" sz="1000" b="1"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.53 Black</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.35 American Indian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r>
              <a:tr h="704945">
                <a:tc>
                  <a:txBody>
                    <a:bodyPr/>
                    <a:lstStyle/>
                    <a:p>
                      <a:pPr algn="ctr"/>
                      <a:r>
                        <a:rPr lang="en-US" sz="1600" b="1" dirty="0" smtClean="0">
                          <a:solidFill>
                            <a:schemeClr val="tx1"/>
                          </a:solidFill>
                          <a:latin typeface="+mn-lt"/>
                        </a:rPr>
                        <a:t>West Coast State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algn="ctr"/>
                      <a:r>
                        <a:rPr lang="en-US" sz="1600" b="1" dirty="0" smtClean="0">
                          <a:solidFill>
                            <a:schemeClr val="tx1"/>
                          </a:solidFill>
                          <a:latin typeface="+mn-lt"/>
                        </a:rPr>
                        <a:t>Public</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algn="ctr"/>
                      <a:r>
                        <a:rPr lang="en-US" sz="1600" b="1" dirty="0" smtClean="0">
                          <a:solidFill>
                            <a:schemeClr val="tx1"/>
                          </a:solidFill>
                          <a:latin typeface="+mn-lt"/>
                        </a:rPr>
                        <a:t>HSI</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Master's Colleges &amp; Universities: Larger Programs</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.83 </a:t>
                      </a:r>
                      <a:r>
                        <a:rPr lang="en-US" sz="1000" b="1" dirty="0" err="1" smtClean="0">
                          <a:solidFill>
                            <a:schemeClr val="tx1"/>
                          </a:solidFill>
                          <a:latin typeface="+mn-lt"/>
                        </a:rPr>
                        <a:t>Latinx</a:t>
                      </a:r>
                      <a:endParaRPr lang="en-US" sz="1000" b="1"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.37 American Indian</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.27 Black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r>
              <a:tr h="571195">
                <a:tc>
                  <a:txBody>
                    <a:bodyPr/>
                    <a:lstStyle/>
                    <a:p>
                      <a:pPr algn="ctr"/>
                      <a:r>
                        <a:rPr lang="en-US" sz="1600" b="1" dirty="0" smtClean="0">
                          <a:solidFill>
                            <a:schemeClr val="tx1"/>
                          </a:solidFill>
                          <a:latin typeface="+mn-lt"/>
                        </a:rPr>
                        <a:t>East Coast State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pPr algn="ctr"/>
                      <a:r>
                        <a:rPr lang="en-US" sz="1600" b="1" dirty="0" smtClean="0">
                          <a:solidFill>
                            <a:schemeClr val="tx1"/>
                          </a:solidFill>
                          <a:latin typeface="+mn-lt"/>
                        </a:rPr>
                        <a:t>Public</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pPr algn="ctr"/>
                      <a:r>
                        <a:rPr lang="en-US" sz="1600" b="1" dirty="0" smtClean="0">
                          <a:solidFill>
                            <a:schemeClr val="tx1"/>
                          </a:solidFill>
                          <a:latin typeface="+mn-lt"/>
                        </a:rPr>
                        <a:t>HSI</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Doctoral Universities: Higher Research Activity</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c>
                  <a:txBody>
                    <a:bodyPr/>
                    <a:lstStyle/>
                    <a:p>
                      <a:r>
                        <a:rPr lang="en-US" sz="1000" b="1" dirty="0" smtClean="0">
                          <a:solidFill>
                            <a:schemeClr val="tx1"/>
                          </a:solidFill>
                          <a:latin typeface="+mn-lt"/>
                        </a:rPr>
                        <a:t>.81 All STEM</a:t>
                      </a:r>
                      <a:endParaRPr lang="en-US" sz="10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C6D3"/>
                    </a:solidFill>
                  </a:tcPr>
                </a:tc>
              </a:tr>
              <a:tr h="704945">
                <a:tc>
                  <a:txBody>
                    <a:bodyPr/>
                    <a:lstStyle/>
                    <a:p>
                      <a:pPr algn="ctr"/>
                      <a:r>
                        <a:rPr lang="en-US" sz="1600" b="1" dirty="0" smtClean="0">
                          <a:solidFill>
                            <a:schemeClr val="tx1"/>
                          </a:solidFill>
                          <a:latin typeface="+mn-lt"/>
                        </a:rPr>
                        <a:t>Southern</a:t>
                      </a:r>
                      <a:r>
                        <a:rPr lang="en-US" sz="1600" b="1" baseline="0" dirty="0" smtClean="0">
                          <a:solidFill>
                            <a:schemeClr val="tx1"/>
                          </a:solidFill>
                          <a:latin typeface="+mn-lt"/>
                        </a:rPr>
                        <a:t> Private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algn="ctr"/>
                      <a:r>
                        <a:rPr lang="en-US" sz="1600" b="1" dirty="0" smtClean="0">
                          <a:solidFill>
                            <a:schemeClr val="tx1"/>
                          </a:solidFill>
                          <a:latin typeface="+mn-lt"/>
                        </a:rPr>
                        <a:t>Private</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algn="ctr"/>
                      <a:r>
                        <a:rPr lang="en-US" sz="1600" b="1" dirty="0" smtClean="0">
                          <a:solidFill>
                            <a:schemeClr val="tx1"/>
                          </a:solidFill>
                          <a:latin typeface="+mn-lt"/>
                        </a:rPr>
                        <a:t>HSI</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Master's Colleges &amp; Universities: Larger Programs</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.65 </a:t>
                      </a:r>
                      <a:r>
                        <a:rPr lang="en-US" sz="1000" b="1" dirty="0" err="1" smtClean="0">
                          <a:solidFill>
                            <a:schemeClr val="tx1"/>
                          </a:solidFill>
                          <a:latin typeface="+mn-lt"/>
                        </a:rPr>
                        <a:t>Latinx</a:t>
                      </a:r>
                      <a:r>
                        <a:rPr lang="en-US" sz="1000" b="1" dirty="0" smtClean="0">
                          <a:solidFill>
                            <a:schemeClr val="tx1"/>
                          </a:solidFill>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.35 American Indian</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.12 Black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B7D"/>
                    </a:solidFill>
                  </a:tcPr>
                </a:tc>
              </a:tr>
              <a:tr h="704945">
                <a:tc>
                  <a:txBody>
                    <a:bodyPr/>
                    <a:lstStyle/>
                    <a:p>
                      <a:pPr algn="ctr"/>
                      <a:r>
                        <a:rPr lang="en-US" sz="1600" b="1" dirty="0" smtClean="0">
                          <a:solidFill>
                            <a:schemeClr val="tx1"/>
                          </a:solidFill>
                          <a:latin typeface="+mn-lt"/>
                        </a:rPr>
                        <a:t>Central Plains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Public</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N/A**</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solidFill>
                          <a:latin typeface="+mn-lt"/>
                        </a:rPr>
                        <a:t>Doctoral Universities: Higher Research Activity</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.96 American Indian</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.44 </a:t>
                      </a:r>
                      <a:r>
                        <a:rPr lang="en-US" sz="1000" b="1" dirty="0" err="1" smtClean="0">
                          <a:solidFill>
                            <a:schemeClr val="tx1"/>
                          </a:solidFill>
                          <a:latin typeface="+mn-lt"/>
                        </a:rPr>
                        <a:t>Latinx</a:t>
                      </a:r>
                      <a:endParaRPr lang="en-US" sz="1000" b="1"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.35 Black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945">
                <a:tc>
                  <a:txBody>
                    <a:bodyPr/>
                    <a:lstStyle/>
                    <a:p>
                      <a:pPr algn="ctr"/>
                      <a:r>
                        <a:rPr lang="en-US" sz="1600" b="1" dirty="0" smtClean="0">
                          <a:solidFill>
                            <a:schemeClr val="tx1"/>
                          </a:solidFill>
                          <a:latin typeface="+mn-lt"/>
                        </a:rPr>
                        <a:t>Northern</a:t>
                      </a:r>
                      <a:r>
                        <a:rPr lang="en-US" sz="1600" b="1" baseline="0" dirty="0" smtClean="0">
                          <a:solidFill>
                            <a:schemeClr val="tx1"/>
                          </a:solidFill>
                          <a:latin typeface="+mn-lt"/>
                        </a:rPr>
                        <a:t> Mountain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Public</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N/A**</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Doctoral Universities: Higher Research Activity</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.94 American Indian</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.75 </a:t>
                      </a:r>
                      <a:r>
                        <a:rPr lang="en-US" sz="1000" b="1" dirty="0" err="1" smtClean="0">
                          <a:solidFill>
                            <a:schemeClr val="tx1"/>
                          </a:solidFill>
                          <a:latin typeface="+mn-lt"/>
                        </a:rPr>
                        <a:t>Latinx</a:t>
                      </a:r>
                      <a:endParaRPr lang="en-US" sz="1000" b="1"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.25 Black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945">
                <a:tc>
                  <a:txBody>
                    <a:bodyPr/>
                    <a:lstStyle/>
                    <a:p>
                      <a:pPr algn="ctr"/>
                      <a:r>
                        <a:rPr lang="en-US" sz="1600" b="1" dirty="0" smtClean="0">
                          <a:solidFill>
                            <a:schemeClr val="tx1"/>
                          </a:solidFill>
                          <a:latin typeface="+mn-lt"/>
                        </a:rPr>
                        <a:t>Atlantic Southern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Public</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HBCU</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Master's Colleges &amp; Universities: Medium Programs</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.89 American Indian</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.84 Black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.52 </a:t>
                      </a:r>
                      <a:r>
                        <a:rPr lang="en-US" sz="1000" b="1" dirty="0" err="1" smtClean="0">
                          <a:solidFill>
                            <a:schemeClr val="tx1"/>
                          </a:solidFill>
                          <a:latin typeface="+mn-lt"/>
                        </a:rPr>
                        <a:t>Latinx</a:t>
                      </a:r>
                      <a:endParaRPr lang="en-US" sz="10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533">
                <a:tc>
                  <a:txBody>
                    <a:bodyPr/>
                    <a:lstStyle/>
                    <a:p>
                      <a:pPr algn="ctr"/>
                      <a:r>
                        <a:rPr lang="en-US" sz="1600" b="1" dirty="0" smtClean="0">
                          <a:solidFill>
                            <a:schemeClr val="tx1"/>
                          </a:solidFill>
                          <a:latin typeface="+mn-lt"/>
                        </a:rPr>
                        <a:t>Mid-Atlantic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Private</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HBCU</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Doctoral Universities: Higher Research Activity</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smtClean="0">
                          <a:solidFill>
                            <a:schemeClr val="tx1"/>
                          </a:solidFill>
                          <a:latin typeface="+mn-lt"/>
                        </a:rPr>
                        <a:t>.81 All STEM</a:t>
                      </a:r>
                      <a:endParaRPr lang="en-US" sz="10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533">
                <a:tc>
                  <a:txBody>
                    <a:bodyPr/>
                    <a:lstStyle/>
                    <a:p>
                      <a:pPr algn="ctr"/>
                      <a:r>
                        <a:rPr lang="en-US" sz="1600" b="1" dirty="0" smtClean="0">
                          <a:solidFill>
                            <a:schemeClr val="tx1"/>
                          </a:solidFill>
                          <a:latin typeface="+mn-lt"/>
                        </a:rPr>
                        <a:t>Western Private College</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Private</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N/A</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Baccalaureate Colleges: Arts &amp; Sciences Focus</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smtClean="0">
                          <a:solidFill>
                            <a:schemeClr val="tx1"/>
                          </a:solidFill>
                          <a:latin typeface="+mn-lt"/>
                        </a:rPr>
                        <a:t>.73 All STEM</a:t>
                      </a:r>
                      <a:endParaRPr lang="en-US" sz="10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195">
                <a:tc>
                  <a:txBody>
                    <a:bodyPr/>
                    <a:lstStyle/>
                    <a:p>
                      <a:pPr algn="ctr"/>
                      <a:r>
                        <a:rPr lang="en-US" sz="1600" b="1" dirty="0" smtClean="0">
                          <a:solidFill>
                            <a:schemeClr val="tx1"/>
                          </a:solidFill>
                          <a:latin typeface="+mn-lt"/>
                        </a:rPr>
                        <a:t>University of the Southeast</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Public</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latin typeface="+mn-lt"/>
                        </a:rPr>
                        <a:t>N/A</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Doctoral Universities: Highest Research Activity</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smtClean="0">
                          <a:solidFill>
                            <a:schemeClr val="tx1"/>
                          </a:solidFill>
                          <a:latin typeface="+mn-lt"/>
                        </a:rPr>
                        <a:t>.79 All STEM</a:t>
                      </a:r>
                      <a:endParaRPr lang="en-US" sz="10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533">
                <a:tc>
                  <a:txBody>
                    <a:bodyPr/>
                    <a:lstStyle/>
                    <a:p>
                      <a:pPr algn="ctr"/>
                      <a:r>
                        <a:rPr lang="en-US" sz="1600" b="1" dirty="0" smtClean="0">
                          <a:solidFill>
                            <a:schemeClr val="tx1"/>
                          </a:solidFill>
                          <a:latin typeface="+mn-lt"/>
                        </a:rPr>
                        <a:t>Midwest State University</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smtClean="0">
                          <a:solidFill>
                            <a:schemeClr val="tx1"/>
                          </a:solidFill>
                          <a:latin typeface="+mn-lt"/>
                        </a:rPr>
                        <a:t>Public</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smtClean="0">
                          <a:solidFill>
                            <a:schemeClr val="tx1"/>
                          </a:solidFill>
                          <a:latin typeface="+mn-lt"/>
                        </a:rPr>
                        <a:t>N/A</a:t>
                      </a:r>
                      <a:endParaRPr lang="en-US" sz="16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Doctoral Universities: Highest Research Activity</a:t>
                      </a:r>
                      <a:endParaRPr lang="en-US"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rPr>
                        <a:t>.75 All STEM</a:t>
                      </a:r>
                      <a:endParaRPr lang="en-US" sz="10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910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47750" y="1490344"/>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4" name="Rectangle 3"/>
          <p:cNvSpPr/>
          <p:nvPr/>
        </p:nvSpPr>
        <p:spPr>
          <a:xfrm>
            <a:off x="444500" y="1180335"/>
            <a:ext cx="9105900" cy="1877437"/>
          </a:xfrm>
          <a:prstGeom prst="rect">
            <a:avLst/>
          </a:prstGeom>
        </p:spPr>
        <p:txBody>
          <a:bodyPr wrap="square">
            <a:spAutoFit/>
          </a:bodyPr>
          <a:lstStyle/>
          <a:p>
            <a:pPr algn="ctr"/>
            <a:r>
              <a:rPr lang="en-US" sz="1800" b="1" dirty="0">
                <a:solidFill>
                  <a:schemeClr val="accent2">
                    <a:lumMod val="90000"/>
                    <a:lumOff val="10000"/>
                  </a:schemeClr>
                </a:solidFill>
                <a:latin typeface="+mj-lt"/>
              </a:rPr>
              <a:t>Stochastic Frontier </a:t>
            </a:r>
            <a:r>
              <a:rPr lang="en-US" sz="1800" b="1" dirty="0" smtClean="0">
                <a:solidFill>
                  <a:schemeClr val="accent2">
                    <a:lumMod val="90000"/>
                    <a:lumOff val="10000"/>
                  </a:schemeClr>
                </a:solidFill>
                <a:latin typeface="+mj-lt"/>
              </a:rPr>
              <a:t>Analysis </a:t>
            </a:r>
            <a:r>
              <a:rPr lang="en-US" b="1" dirty="0" smtClean="0">
                <a:solidFill>
                  <a:schemeClr val="accent2">
                    <a:lumMod val="90000"/>
                    <a:lumOff val="10000"/>
                  </a:schemeClr>
                </a:solidFill>
                <a:latin typeface="+mj-lt"/>
                <a:sym typeface="Wingdings"/>
              </a:rPr>
              <a:t></a:t>
            </a:r>
            <a:r>
              <a:rPr lang="en-US" sz="1800" b="1" dirty="0" smtClean="0">
                <a:solidFill>
                  <a:schemeClr val="accent2">
                    <a:lumMod val="90000"/>
                    <a:lumOff val="10000"/>
                  </a:schemeClr>
                </a:solidFill>
                <a:latin typeface="+mj-lt"/>
                <a:sym typeface="Wingdings"/>
              </a:rPr>
              <a:t> </a:t>
            </a:r>
            <a:r>
              <a:rPr lang="en-US" sz="1800" b="1" dirty="0">
                <a:solidFill>
                  <a:schemeClr val="accent2">
                    <a:lumMod val="90000"/>
                    <a:lumOff val="10000"/>
                  </a:schemeClr>
                </a:solidFill>
                <a:latin typeface="+mj-lt"/>
                <a:sym typeface="Wingdings"/>
              </a:rPr>
              <a:t>efficiency </a:t>
            </a:r>
            <a:r>
              <a:rPr lang="en-US" sz="1800" b="1" dirty="0" smtClean="0">
                <a:solidFill>
                  <a:schemeClr val="accent2">
                    <a:lumMod val="90000"/>
                    <a:lumOff val="10000"/>
                  </a:schemeClr>
                </a:solidFill>
                <a:latin typeface="+mj-lt"/>
                <a:sym typeface="Wingdings"/>
              </a:rPr>
              <a:t>scores </a:t>
            </a:r>
            <a:r>
              <a:rPr lang="en-US" b="1" dirty="0">
                <a:solidFill>
                  <a:schemeClr val="accent2">
                    <a:lumMod val="90000"/>
                    <a:lumOff val="10000"/>
                  </a:schemeClr>
                </a:solidFill>
                <a:sym typeface="Wingdings"/>
              </a:rPr>
              <a:t></a:t>
            </a:r>
            <a:r>
              <a:rPr lang="en-US" sz="1800" b="1" dirty="0" smtClean="0">
                <a:solidFill>
                  <a:schemeClr val="accent2">
                    <a:lumMod val="90000"/>
                    <a:lumOff val="10000"/>
                  </a:schemeClr>
                </a:solidFill>
                <a:latin typeface="+mj-lt"/>
                <a:sym typeface="Wingdings"/>
              </a:rPr>
              <a:t> Selection </a:t>
            </a:r>
            <a:r>
              <a:rPr lang="en-US" sz="1800" b="1" dirty="0">
                <a:solidFill>
                  <a:schemeClr val="accent2">
                    <a:lumMod val="90000"/>
                    <a:lumOff val="10000"/>
                  </a:schemeClr>
                </a:solidFill>
                <a:latin typeface="+mj-lt"/>
                <a:sym typeface="Wingdings"/>
              </a:rPr>
              <a:t>of </a:t>
            </a:r>
            <a:r>
              <a:rPr lang="en-US" sz="1800" b="1" dirty="0">
                <a:solidFill>
                  <a:schemeClr val="accent2">
                    <a:lumMod val="90000"/>
                    <a:lumOff val="10000"/>
                  </a:schemeClr>
                </a:solidFill>
                <a:latin typeface="+mj-lt"/>
              </a:rPr>
              <a:t>11 </a:t>
            </a:r>
            <a:r>
              <a:rPr lang="en-US" sz="1800" b="1" dirty="0" smtClean="0">
                <a:solidFill>
                  <a:schemeClr val="accent2">
                    <a:lumMod val="90000"/>
                    <a:lumOff val="10000"/>
                  </a:schemeClr>
                </a:solidFill>
                <a:latin typeface="+mj-lt"/>
              </a:rPr>
              <a:t>diverse institutions with high efficiency scores </a:t>
            </a:r>
            <a:r>
              <a:rPr lang="en-US" b="1" dirty="0" smtClean="0">
                <a:solidFill>
                  <a:schemeClr val="accent2">
                    <a:lumMod val="90000"/>
                    <a:lumOff val="10000"/>
                  </a:schemeClr>
                </a:solidFill>
                <a:latin typeface="+mj-lt"/>
                <a:sym typeface="Wingdings"/>
              </a:rPr>
              <a:t></a:t>
            </a:r>
            <a:r>
              <a:rPr lang="en-US" sz="1800" b="1" dirty="0" smtClean="0">
                <a:solidFill>
                  <a:schemeClr val="accent2">
                    <a:lumMod val="90000"/>
                    <a:lumOff val="10000"/>
                  </a:schemeClr>
                </a:solidFill>
                <a:latin typeface="+mj-lt"/>
                <a:sym typeface="Wingdings"/>
              </a:rPr>
              <a:t> web scraping </a:t>
            </a:r>
            <a:r>
              <a:rPr lang="en-US" b="1" dirty="0">
                <a:solidFill>
                  <a:schemeClr val="accent2">
                    <a:lumMod val="90000"/>
                    <a:lumOff val="10000"/>
                  </a:schemeClr>
                </a:solidFill>
                <a:sym typeface="Wingdings"/>
              </a:rPr>
              <a:t></a:t>
            </a:r>
            <a:r>
              <a:rPr lang="en-US" sz="1800" b="1" dirty="0" smtClean="0">
                <a:solidFill>
                  <a:schemeClr val="accent2">
                    <a:lumMod val="90000"/>
                    <a:lumOff val="10000"/>
                  </a:schemeClr>
                </a:solidFill>
                <a:latin typeface="+mj-lt"/>
                <a:sym typeface="Wingdings"/>
              </a:rPr>
              <a:t> </a:t>
            </a:r>
            <a:r>
              <a:rPr lang="en-US" sz="1800" b="1" dirty="0" smtClean="0">
                <a:solidFill>
                  <a:schemeClr val="accent2">
                    <a:lumMod val="90000"/>
                    <a:lumOff val="10000"/>
                  </a:schemeClr>
                </a:solidFill>
                <a:latin typeface="+mj-lt"/>
              </a:rPr>
              <a:t>15-25 </a:t>
            </a:r>
            <a:r>
              <a:rPr lang="en-US" sz="1800" b="1" dirty="0">
                <a:solidFill>
                  <a:schemeClr val="accent2">
                    <a:lumMod val="90000"/>
                    <a:lumOff val="10000"/>
                  </a:schemeClr>
                </a:solidFill>
                <a:latin typeface="+mj-lt"/>
              </a:rPr>
              <a:t>interviews per site </a:t>
            </a:r>
            <a:r>
              <a:rPr lang="en-US" sz="1800" b="1" dirty="0" smtClean="0">
                <a:solidFill>
                  <a:schemeClr val="accent2">
                    <a:lumMod val="90000"/>
                    <a:lumOff val="10000"/>
                  </a:schemeClr>
                </a:solidFill>
                <a:latin typeface="+mj-lt"/>
              </a:rPr>
              <a:t>visit (faculty, senior administrators, STEM program directors </a:t>
            </a:r>
            <a:r>
              <a:rPr lang="en-US" b="1" dirty="0" smtClean="0">
                <a:solidFill>
                  <a:schemeClr val="accent2">
                    <a:lumMod val="90000"/>
                    <a:lumOff val="10000"/>
                  </a:schemeClr>
                </a:solidFill>
                <a:latin typeface="+mj-lt"/>
                <a:sym typeface="Wingdings"/>
              </a:rPr>
              <a:t></a:t>
            </a:r>
            <a:r>
              <a:rPr lang="en-US" sz="1800" b="1" dirty="0" smtClean="0">
                <a:solidFill>
                  <a:schemeClr val="accent2">
                    <a:lumMod val="90000"/>
                    <a:lumOff val="10000"/>
                  </a:schemeClr>
                </a:solidFill>
                <a:latin typeface="+mj-lt"/>
                <a:sym typeface="Wingdings"/>
              </a:rPr>
              <a:t> wrote institutional reports </a:t>
            </a:r>
            <a:r>
              <a:rPr lang="en-US" b="1" dirty="0" smtClean="0">
                <a:solidFill>
                  <a:schemeClr val="accent2">
                    <a:lumMod val="90000"/>
                    <a:lumOff val="10000"/>
                  </a:schemeClr>
                </a:solidFill>
                <a:latin typeface="+mj-lt"/>
                <a:sym typeface="Wingdings"/>
              </a:rPr>
              <a:t></a:t>
            </a:r>
            <a:r>
              <a:rPr lang="en-US" sz="1800" b="1" dirty="0" smtClean="0">
                <a:solidFill>
                  <a:schemeClr val="accent2">
                    <a:lumMod val="90000"/>
                    <a:lumOff val="10000"/>
                  </a:schemeClr>
                </a:solidFill>
                <a:latin typeface="+mj-lt"/>
                <a:sym typeface="Wingdings"/>
              </a:rPr>
              <a:t> </a:t>
            </a:r>
            <a:r>
              <a:rPr lang="en-US" sz="1800" b="1" dirty="0" smtClean="0">
                <a:solidFill>
                  <a:schemeClr val="accent2">
                    <a:lumMod val="90000"/>
                    <a:lumOff val="10000"/>
                  </a:schemeClr>
                </a:solidFill>
                <a:latin typeface="+mj-lt"/>
              </a:rPr>
              <a:t>Coded transcripts: open coding, axial coding, team inter-rater reliability 85%</a:t>
            </a:r>
            <a:r>
              <a:rPr lang="en-US" b="1" dirty="0" smtClean="0">
                <a:solidFill>
                  <a:schemeClr val="accent2">
                    <a:lumMod val="90000"/>
                    <a:lumOff val="10000"/>
                  </a:schemeClr>
                </a:solidFill>
                <a:latin typeface="+mj-lt"/>
                <a:sym typeface="Wingdings"/>
              </a:rPr>
              <a:t></a:t>
            </a:r>
            <a:r>
              <a:rPr lang="en-US" sz="1800" b="1" dirty="0" smtClean="0">
                <a:solidFill>
                  <a:schemeClr val="accent2">
                    <a:lumMod val="90000"/>
                    <a:lumOff val="10000"/>
                  </a:schemeClr>
                </a:solidFill>
                <a:latin typeface="+mj-lt"/>
                <a:sym typeface="Wingdings"/>
              </a:rPr>
              <a:t> </a:t>
            </a:r>
            <a:r>
              <a:rPr lang="en-US" sz="1800" b="1" dirty="0" smtClean="0">
                <a:solidFill>
                  <a:schemeClr val="accent2">
                    <a:lumMod val="90000"/>
                    <a:lumOff val="10000"/>
                  </a:schemeClr>
                </a:solidFill>
                <a:latin typeface="+mj-lt"/>
              </a:rPr>
              <a:t>Cross-case analysis: constant comparison using matrices, institutional reports, codes, team discussions until themes from HSIs became salient</a:t>
            </a:r>
            <a:endParaRPr lang="en-US" sz="1800" b="1" dirty="0">
              <a:solidFill>
                <a:schemeClr val="accent2">
                  <a:lumMod val="90000"/>
                  <a:lumOff val="10000"/>
                </a:schemeClr>
              </a:solidFill>
              <a:latin typeface="+mj-lt"/>
            </a:endParaRPr>
          </a:p>
        </p:txBody>
      </p:sp>
      <p:graphicFrame>
        <p:nvGraphicFramePr>
          <p:cNvPr id="18" name="Table 17"/>
          <p:cNvGraphicFramePr>
            <a:graphicFrameLocks noGrp="1"/>
          </p:cNvGraphicFramePr>
          <p:nvPr>
            <p:extLst>
              <p:ext uri="{D42A27DB-BD31-4B8C-83A1-F6EECF244321}">
                <p14:modId xmlns:p14="http://schemas.microsoft.com/office/powerpoint/2010/main" val="354220301"/>
              </p:ext>
            </p:extLst>
          </p:nvPr>
        </p:nvGraphicFramePr>
        <p:xfrm>
          <a:off x="279400" y="3308606"/>
          <a:ext cx="9550400" cy="4428234"/>
        </p:xfrm>
        <a:graphic>
          <a:graphicData uri="http://schemas.openxmlformats.org/drawingml/2006/table">
            <a:tbl>
              <a:tblPr firstRow="1" bandRow="1">
                <a:tableStyleId>{5C22544A-7EE6-4342-B048-85BDC9FD1C3A}</a:tableStyleId>
              </a:tblPr>
              <a:tblGrid>
                <a:gridCol w="2052973"/>
                <a:gridCol w="1767187"/>
                <a:gridCol w="1910080"/>
                <a:gridCol w="1910080"/>
                <a:gridCol w="1910080"/>
              </a:tblGrid>
              <a:tr h="679194">
                <a:tc>
                  <a:txBody>
                    <a:bodyPr/>
                    <a:lstStyle/>
                    <a:p>
                      <a:pPr algn="ctr"/>
                      <a:r>
                        <a:rPr lang="en-US" sz="2000" dirty="0" smtClean="0">
                          <a:latin typeface="+mj-lt"/>
                        </a:rPr>
                        <a:t>HSI</a:t>
                      </a:r>
                      <a:r>
                        <a:rPr lang="en-US" sz="2000" baseline="0" dirty="0" smtClean="0">
                          <a:latin typeface="+mj-lt"/>
                        </a:rPr>
                        <a:t> Name</a:t>
                      </a:r>
                      <a:endParaRPr lang="en-US" sz="2000" dirty="0">
                        <a:latin typeface="+mj-lt"/>
                      </a:endParaRPr>
                    </a:p>
                  </a:txBody>
                  <a:tcPr>
                    <a:solidFill>
                      <a:srgbClr val="F06E4F"/>
                    </a:solidFill>
                  </a:tcPr>
                </a:tc>
                <a:tc>
                  <a:txBody>
                    <a:bodyPr/>
                    <a:lstStyle/>
                    <a:p>
                      <a:pPr algn="ctr"/>
                      <a:r>
                        <a:rPr lang="en-US" dirty="0" smtClean="0">
                          <a:latin typeface="+mj-lt"/>
                        </a:rPr>
                        <a:t>Southeast State University</a:t>
                      </a:r>
                      <a:endParaRPr lang="en-US" dirty="0">
                        <a:latin typeface="+mj-lt"/>
                      </a:endParaRPr>
                    </a:p>
                  </a:txBody>
                  <a:tcPr/>
                </a:tc>
                <a:tc>
                  <a:txBody>
                    <a:bodyPr/>
                    <a:lstStyle/>
                    <a:p>
                      <a:pPr algn="ctr"/>
                      <a:r>
                        <a:rPr lang="en-US" dirty="0" smtClean="0">
                          <a:latin typeface="+mj-lt"/>
                        </a:rPr>
                        <a:t>East Coast State University</a:t>
                      </a:r>
                      <a:endParaRPr lang="en-US" dirty="0">
                        <a:latin typeface="+mj-lt"/>
                      </a:endParaRPr>
                    </a:p>
                  </a:txBody>
                  <a:tcPr/>
                </a:tc>
                <a:tc>
                  <a:txBody>
                    <a:bodyPr/>
                    <a:lstStyle/>
                    <a:p>
                      <a:pPr algn="ctr"/>
                      <a:r>
                        <a:rPr lang="en-US" dirty="0" smtClean="0">
                          <a:latin typeface="+mj-lt"/>
                        </a:rPr>
                        <a:t>West</a:t>
                      </a:r>
                      <a:r>
                        <a:rPr lang="en-US" baseline="0" dirty="0" smtClean="0">
                          <a:latin typeface="+mj-lt"/>
                        </a:rPr>
                        <a:t> Coast State University</a:t>
                      </a:r>
                      <a:endParaRPr lang="en-US" dirty="0">
                        <a:latin typeface="+mj-lt"/>
                      </a:endParaRPr>
                    </a:p>
                  </a:txBody>
                  <a:tcPr/>
                </a:tc>
                <a:tc>
                  <a:txBody>
                    <a:bodyPr/>
                    <a:lstStyle/>
                    <a:p>
                      <a:pPr algn="ctr"/>
                      <a:r>
                        <a:rPr lang="en-US" dirty="0" smtClean="0">
                          <a:latin typeface="+mj-lt"/>
                        </a:rPr>
                        <a:t>Southern Private University</a:t>
                      </a:r>
                      <a:endParaRPr lang="en-US" dirty="0">
                        <a:latin typeface="+mj-lt"/>
                      </a:endParaRPr>
                    </a:p>
                  </a:txBody>
                  <a:tcPr/>
                </a:tc>
              </a:tr>
              <a:tr h="370840">
                <a:tc>
                  <a:txBody>
                    <a:bodyPr/>
                    <a:lstStyle/>
                    <a:p>
                      <a:pPr algn="ctr"/>
                      <a:r>
                        <a:rPr lang="en-US" sz="1800" b="1" dirty="0" smtClean="0">
                          <a:solidFill>
                            <a:schemeClr val="bg1"/>
                          </a:solidFill>
                          <a:latin typeface="+mj-lt"/>
                        </a:rPr>
                        <a:t>Carnegie Classification</a:t>
                      </a:r>
                      <a:endParaRPr lang="en-US" sz="1800" b="1" dirty="0">
                        <a:solidFill>
                          <a:schemeClr val="bg1"/>
                        </a:solidFill>
                        <a:latin typeface="+mj-lt"/>
                      </a:endParaRPr>
                    </a:p>
                  </a:txBody>
                  <a:tcPr>
                    <a:solidFill>
                      <a:srgbClr val="F06E4F"/>
                    </a:solidFill>
                  </a:tcPr>
                </a:tc>
                <a:tc>
                  <a:txBody>
                    <a:bodyPr/>
                    <a:lstStyle/>
                    <a:p>
                      <a:pPr algn="ctr"/>
                      <a:r>
                        <a:rPr lang="en-US" sz="1800" b="1" dirty="0" smtClean="0">
                          <a:solidFill>
                            <a:schemeClr val="tx2"/>
                          </a:solidFill>
                          <a:latin typeface="+mn-lt"/>
                        </a:rPr>
                        <a:t>Public</a:t>
                      </a:r>
                      <a:r>
                        <a:rPr lang="en-US" sz="1800" b="1" baseline="0" dirty="0" smtClean="0">
                          <a:solidFill>
                            <a:schemeClr val="tx2"/>
                          </a:solidFill>
                          <a:latin typeface="+mn-lt"/>
                        </a:rPr>
                        <a:t> R1</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Public R2</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Public Master’s</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Private Master’s</a:t>
                      </a:r>
                      <a:endParaRPr lang="en-US" sz="1800" b="1" dirty="0">
                        <a:solidFill>
                          <a:schemeClr val="tx2"/>
                        </a:solidFill>
                        <a:latin typeface="+mn-lt"/>
                      </a:endParaRPr>
                    </a:p>
                  </a:txBody>
                  <a:tcPr anchor="ctr"/>
                </a:tc>
              </a:tr>
              <a:tr h="370840">
                <a:tc>
                  <a:txBody>
                    <a:bodyPr/>
                    <a:lstStyle/>
                    <a:p>
                      <a:pPr algn="ctr"/>
                      <a:r>
                        <a:rPr lang="en-US" sz="1800" b="1" dirty="0" smtClean="0">
                          <a:solidFill>
                            <a:schemeClr val="bg1"/>
                          </a:solidFill>
                          <a:latin typeface="+mj-lt"/>
                        </a:rPr>
                        <a:t>Undergraduate Enrollment</a:t>
                      </a:r>
                      <a:endParaRPr lang="en-US" sz="1800" b="1" dirty="0">
                        <a:solidFill>
                          <a:schemeClr val="bg1"/>
                        </a:solidFill>
                        <a:latin typeface="+mj-lt"/>
                      </a:endParaRPr>
                    </a:p>
                  </a:txBody>
                  <a:tcPr>
                    <a:solidFill>
                      <a:srgbClr val="F06E4F"/>
                    </a:solidFill>
                  </a:tcPr>
                </a:tc>
                <a:tc>
                  <a:txBody>
                    <a:bodyPr/>
                    <a:lstStyle/>
                    <a:p>
                      <a:pPr algn="ctr"/>
                      <a:r>
                        <a:rPr lang="en-US" sz="1800" b="1" dirty="0" smtClean="0">
                          <a:solidFill>
                            <a:schemeClr val="tx2"/>
                          </a:solidFill>
                          <a:latin typeface="+mn-lt"/>
                        </a:rPr>
                        <a:t>41,038</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8,170</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22,157</a:t>
                      </a:r>
                      <a:endParaRPr lang="en-US" sz="1800" b="1" dirty="0">
                        <a:solidFill>
                          <a:schemeClr val="tx2"/>
                        </a:solidFill>
                        <a:latin typeface="+mn-lt"/>
                      </a:endParaRPr>
                    </a:p>
                  </a:txBody>
                  <a:tcPr anchor="ctr"/>
                </a:tc>
                <a:tc>
                  <a:txBody>
                    <a:bodyPr/>
                    <a:lstStyle/>
                    <a:p>
                      <a:pPr algn="ctr"/>
                      <a:r>
                        <a:rPr lang="en-US" sz="1800" b="1" baseline="0" dirty="0" smtClean="0">
                          <a:solidFill>
                            <a:schemeClr val="tx2"/>
                          </a:solidFill>
                          <a:latin typeface="+mn-lt"/>
                        </a:rPr>
                        <a:t>                      </a:t>
                      </a:r>
                      <a:r>
                        <a:rPr lang="en-US" sz="1800" b="1" dirty="0" smtClean="0">
                          <a:solidFill>
                            <a:schemeClr val="tx2"/>
                          </a:solidFill>
                          <a:latin typeface="+mn-lt"/>
                        </a:rPr>
                        <a:t>4,620</a:t>
                      </a:r>
                    </a:p>
                    <a:p>
                      <a:pPr algn="ctr"/>
                      <a:endParaRPr lang="en-US" sz="1800" b="1" dirty="0">
                        <a:solidFill>
                          <a:schemeClr val="tx2"/>
                        </a:solidFill>
                        <a:latin typeface="+mn-lt"/>
                      </a:endParaRPr>
                    </a:p>
                  </a:txBody>
                  <a:tcPr anchor="ctr"/>
                </a:tc>
              </a:tr>
              <a:tr h="370840">
                <a:tc>
                  <a:txBody>
                    <a:bodyPr/>
                    <a:lstStyle/>
                    <a:p>
                      <a:pPr algn="ctr"/>
                      <a:r>
                        <a:rPr lang="en-US" sz="1800" b="1" dirty="0" err="1" smtClean="0">
                          <a:solidFill>
                            <a:schemeClr val="bg1"/>
                          </a:solidFill>
                          <a:latin typeface="+mj-lt"/>
                        </a:rPr>
                        <a:t>Latinx</a:t>
                      </a:r>
                      <a:r>
                        <a:rPr lang="en-US" sz="1800" b="1" dirty="0" smtClean="0">
                          <a:solidFill>
                            <a:schemeClr val="bg1"/>
                          </a:solidFill>
                          <a:latin typeface="+mj-lt"/>
                        </a:rPr>
                        <a:t> Enrollment %</a:t>
                      </a:r>
                    </a:p>
                  </a:txBody>
                  <a:tcPr>
                    <a:solidFill>
                      <a:srgbClr val="F06E4F"/>
                    </a:solidFill>
                  </a:tcPr>
                </a:tc>
                <a:tc>
                  <a:txBody>
                    <a:bodyPr/>
                    <a:lstStyle/>
                    <a:p>
                      <a:pPr algn="ctr"/>
                      <a:r>
                        <a:rPr lang="en-US" sz="1800" b="1" dirty="0" smtClean="0">
                          <a:solidFill>
                            <a:schemeClr val="tx2"/>
                          </a:solidFill>
                          <a:latin typeface="+mn-lt"/>
                        </a:rPr>
                        <a:t>67%</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27%</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42%</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41%</a:t>
                      </a:r>
                      <a:endParaRPr lang="en-US" sz="1800" b="1" dirty="0">
                        <a:solidFill>
                          <a:schemeClr val="tx2"/>
                        </a:solidFill>
                        <a:latin typeface="+mn-lt"/>
                      </a:endParaRPr>
                    </a:p>
                  </a:txBody>
                  <a:tcPr anchor="ctr"/>
                </a:tc>
              </a:tr>
              <a:tr h="370840">
                <a:tc>
                  <a:txBody>
                    <a:bodyPr/>
                    <a:lstStyle/>
                    <a:p>
                      <a:pPr algn="ctr"/>
                      <a:r>
                        <a:rPr lang="en-US" sz="1800" b="1" dirty="0" smtClean="0">
                          <a:solidFill>
                            <a:schemeClr val="bg1"/>
                          </a:solidFill>
                          <a:latin typeface="+mj-lt"/>
                        </a:rPr>
                        <a:t>Admittance Rate %</a:t>
                      </a:r>
                      <a:endParaRPr lang="en-US" sz="1800" b="1" dirty="0">
                        <a:solidFill>
                          <a:schemeClr val="bg1"/>
                        </a:solidFill>
                        <a:latin typeface="+mj-lt"/>
                      </a:endParaRPr>
                    </a:p>
                  </a:txBody>
                  <a:tcPr>
                    <a:solidFill>
                      <a:srgbClr val="F06E4F"/>
                    </a:solidFill>
                  </a:tcPr>
                </a:tc>
                <a:tc>
                  <a:txBody>
                    <a:bodyPr/>
                    <a:lstStyle/>
                    <a:p>
                      <a:pPr algn="ctr"/>
                      <a:r>
                        <a:rPr lang="en-US" sz="1800" b="1" dirty="0" smtClean="0">
                          <a:solidFill>
                            <a:schemeClr val="tx2"/>
                          </a:solidFill>
                          <a:latin typeface="+mn-lt"/>
                        </a:rPr>
                        <a:t>50%</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65%</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39%</a:t>
                      </a:r>
                      <a:endParaRPr lang="en-US" sz="1800" b="1" dirty="0">
                        <a:solidFill>
                          <a:schemeClr val="tx2"/>
                        </a:solidFill>
                        <a:latin typeface="+mn-lt"/>
                      </a:endParaRPr>
                    </a:p>
                  </a:txBody>
                  <a:tcPr anchor="ctr"/>
                </a:tc>
                <a:tc>
                  <a:txBody>
                    <a:bodyPr/>
                    <a:lstStyle/>
                    <a:p>
                      <a:pPr algn="ctr"/>
                      <a:r>
                        <a:rPr lang="en-US" sz="1800" b="1" dirty="0" smtClean="0">
                          <a:solidFill>
                            <a:schemeClr val="tx2"/>
                          </a:solidFill>
                          <a:latin typeface="+mn-lt"/>
                        </a:rPr>
                        <a:t>77%</a:t>
                      </a:r>
                      <a:endParaRPr lang="en-US" sz="1800" b="1" dirty="0">
                        <a:solidFill>
                          <a:schemeClr val="tx2"/>
                        </a:solidFill>
                        <a:latin typeface="+mn-lt"/>
                      </a:endParaRPr>
                    </a:p>
                  </a:txBody>
                  <a:tcPr anchor="ctr"/>
                </a:tc>
              </a:tr>
              <a:tr h="370840">
                <a:tc>
                  <a:txBody>
                    <a:bodyPr/>
                    <a:lstStyle/>
                    <a:p>
                      <a:pPr algn="ctr"/>
                      <a:r>
                        <a:rPr lang="en-US" sz="1800" b="1" dirty="0" smtClean="0">
                          <a:solidFill>
                            <a:schemeClr val="bg1"/>
                          </a:solidFill>
                          <a:latin typeface="+mj-lt"/>
                        </a:rPr>
                        <a:t>Institutional Diversity Typology</a:t>
                      </a:r>
                      <a:endParaRPr lang="en-US" sz="1800" b="1" dirty="0">
                        <a:solidFill>
                          <a:schemeClr val="bg1"/>
                        </a:solidFill>
                        <a:latin typeface="+mj-lt"/>
                      </a:endParaRPr>
                    </a:p>
                  </a:txBody>
                  <a:tcPr>
                    <a:solidFill>
                      <a:srgbClr val="F06E4F"/>
                    </a:solidFill>
                  </a:tcPr>
                </a:tc>
                <a:tc>
                  <a:txBody>
                    <a:bodyPr/>
                    <a:lstStyle/>
                    <a:p>
                      <a:pPr algn="ctr"/>
                      <a:r>
                        <a:rPr lang="en-US" sz="1800" b="1" dirty="0" smtClean="0">
                          <a:solidFill>
                            <a:schemeClr val="tx2"/>
                          </a:solidFill>
                          <a:latin typeface="+mn-lt"/>
                        </a:rPr>
                        <a:t>Big Systems Four-Year</a:t>
                      </a:r>
                      <a:endParaRPr lang="en-US" sz="1800" b="1" dirty="0">
                        <a:solidFill>
                          <a:schemeClr val="tx2"/>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Big Systems Four-Year</a:t>
                      </a:r>
                    </a:p>
                    <a:p>
                      <a:pPr algn="ctr"/>
                      <a:endParaRPr lang="en-US" sz="1800" b="1" dirty="0">
                        <a:solidFill>
                          <a:schemeClr val="tx2"/>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mn-lt"/>
                        </a:rPr>
                        <a:t>Big Systems Four-Year</a:t>
                      </a:r>
                    </a:p>
                  </a:txBody>
                  <a:tcPr anchor="ctr"/>
                </a:tc>
                <a:tc>
                  <a:txBody>
                    <a:bodyPr/>
                    <a:lstStyle/>
                    <a:p>
                      <a:pPr algn="ctr"/>
                      <a:r>
                        <a:rPr lang="en-US" sz="1800" b="1" dirty="0" smtClean="0">
                          <a:solidFill>
                            <a:schemeClr val="tx2"/>
                          </a:solidFill>
                          <a:latin typeface="+mn-lt"/>
                        </a:rPr>
                        <a:t>Small Communities Four-Year</a:t>
                      </a:r>
                      <a:endParaRPr lang="en-US" sz="1800" b="1" dirty="0">
                        <a:solidFill>
                          <a:schemeClr val="tx2"/>
                        </a:solidFill>
                        <a:latin typeface="+mn-lt"/>
                      </a:endParaRPr>
                    </a:p>
                  </a:txBody>
                  <a:tcPr anchor="ctr"/>
                </a:tc>
              </a:tr>
            </a:tbl>
          </a:graphicData>
        </a:graphic>
      </p:graphicFrame>
      <p:sp>
        <p:nvSpPr>
          <p:cNvPr id="19" name="Rectangle 18"/>
          <p:cNvSpPr/>
          <p:nvPr/>
        </p:nvSpPr>
        <p:spPr>
          <a:xfrm>
            <a:off x="187325" y="232672"/>
            <a:ext cx="9550400" cy="923330"/>
          </a:xfrm>
          <a:prstGeom prst="rect">
            <a:avLst/>
          </a:prstGeom>
        </p:spPr>
        <p:txBody>
          <a:bodyPr wrap="square">
            <a:spAutoFit/>
          </a:bodyPr>
          <a:lstStyle/>
          <a:p>
            <a:pPr algn="ctr"/>
            <a:r>
              <a:rPr lang="en-US" sz="5400" b="1" dirty="0" smtClean="0">
                <a:solidFill>
                  <a:srgbClr val="E74C39"/>
                </a:solidFill>
                <a:latin typeface="Franklin Gothic Demi" charset="0"/>
                <a:ea typeface="Franklin Gothic Demi" charset="0"/>
                <a:cs typeface="Franklin Gothic Demi" charset="0"/>
              </a:rPr>
              <a:t>Methods (Cont.)</a:t>
            </a:r>
            <a:endParaRPr lang="en-US" sz="5400" dirty="0"/>
          </a:p>
        </p:txBody>
      </p:sp>
    </p:spTree>
    <p:extLst>
      <p:ext uri="{BB962C8B-B14F-4D97-AF65-F5344CB8AC3E}">
        <p14:creationId xmlns:p14="http://schemas.microsoft.com/office/powerpoint/2010/main" val="11383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Results: Typology</a:t>
            </a:r>
            <a:endParaRPr lang="en-US" sz="4400" b="1" dirty="0" smtClean="0">
              <a:latin typeface="Franklin Gothic Demi" charset="0"/>
              <a:ea typeface="Franklin Gothic Demi" charset="0"/>
              <a:cs typeface="Franklin Gothic Demi" charset="0"/>
            </a:endParaRPr>
          </a:p>
        </p:txBody>
      </p:sp>
      <p:graphicFrame>
        <p:nvGraphicFramePr>
          <p:cNvPr id="2" name="Content Placeholder 1"/>
          <p:cNvGraphicFramePr>
            <a:graphicFrameLocks noGrp="1"/>
          </p:cNvGraphicFramePr>
          <p:nvPr>
            <p:ph idx="13"/>
            <p:extLst>
              <p:ext uri="{D42A27DB-BD31-4B8C-83A1-F6EECF244321}">
                <p14:modId xmlns:p14="http://schemas.microsoft.com/office/powerpoint/2010/main" val="2059523145"/>
              </p:ext>
            </p:extLst>
          </p:nvPr>
        </p:nvGraphicFramePr>
        <p:xfrm>
          <a:off x="288757" y="1556085"/>
          <a:ext cx="9451858" cy="497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6048661" y="2972358"/>
            <a:ext cx="1531628" cy="1070253"/>
          </a:xfrm>
          <a:prstGeom prst="round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latin typeface="+mj-lt"/>
            </a:endParaRPr>
          </a:p>
          <a:p>
            <a:pPr algn="ctr"/>
            <a:r>
              <a:rPr lang="en-US" b="1" dirty="0" err="1" smtClean="0">
                <a:solidFill>
                  <a:schemeClr val="tx1"/>
                </a:solidFill>
                <a:latin typeface="+mj-lt"/>
              </a:rPr>
              <a:t>Latinx</a:t>
            </a:r>
            <a:r>
              <a:rPr lang="en-US" b="1" dirty="0" smtClean="0">
                <a:solidFill>
                  <a:schemeClr val="tx1"/>
                </a:solidFill>
                <a:latin typeface="+mj-lt"/>
              </a:rPr>
              <a:t>-producing</a:t>
            </a:r>
            <a:r>
              <a:rPr lang="en-US" dirty="0" smtClean="0">
                <a:solidFill>
                  <a:schemeClr val="tx1"/>
                </a:solidFill>
              </a:rPr>
              <a:t> </a:t>
            </a:r>
          </a:p>
          <a:p>
            <a:pPr algn="ctr"/>
            <a:endParaRPr lang="en-US" sz="1600" dirty="0"/>
          </a:p>
        </p:txBody>
      </p:sp>
      <p:sp>
        <p:nvSpPr>
          <p:cNvPr id="8" name="Rounded Rectangle 7"/>
          <p:cNvSpPr/>
          <p:nvPr/>
        </p:nvSpPr>
        <p:spPr>
          <a:xfrm>
            <a:off x="4248872" y="1344804"/>
            <a:ext cx="1531628" cy="920898"/>
          </a:xfrm>
          <a:prstGeom prst="round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latin typeface="+mj-lt"/>
            </a:endParaRPr>
          </a:p>
          <a:p>
            <a:pPr algn="ctr"/>
            <a:r>
              <a:rPr lang="en-US" b="1" dirty="0" err="1" smtClean="0">
                <a:solidFill>
                  <a:schemeClr val="tx1"/>
                </a:solidFill>
                <a:latin typeface="+mj-lt"/>
              </a:rPr>
              <a:t>Latinx</a:t>
            </a:r>
            <a:r>
              <a:rPr lang="en-US" b="1" dirty="0" smtClean="0">
                <a:solidFill>
                  <a:schemeClr val="tx1"/>
                </a:solidFill>
                <a:latin typeface="+mj-lt"/>
              </a:rPr>
              <a:t>-enrolling</a:t>
            </a:r>
          </a:p>
          <a:p>
            <a:pPr algn="ctr"/>
            <a:r>
              <a:rPr lang="en-US" sz="1600" dirty="0" smtClean="0">
                <a:solidFill>
                  <a:schemeClr val="tx1"/>
                </a:solidFill>
              </a:rPr>
              <a:t>  </a:t>
            </a:r>
            <a:endParaRPr lang="en-US" sz="1600" dirty="0"/>
          </a:p>
        </p:txBody>
      </p:sp>
      <p:sp>
        <p:nvSpPr>
          <p:cNvPr id="7" name="Rounded Rectangle 6"/>
          <p:cNvSpPr/>
          <p:nvPr/>
        </p:nvSpPr>
        <p:spPr>
          <a:xfrm>
            <a:off x="2402895" y="2972358"/>
            <a:ext cx="1531628" cy="1070253"/>
          </a:xfrm>
          <a:prstGeom prst="round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latin typeface="+mj-lt"/>
            </a:endParaRPr>
          </a:p>
          <a:p>
            <a:pPr algn="ctr"/>
            <a:r>
              <a:rPr lang="en-US" b="1" dirty="0" err="1" smtClean="0">
                <a:solidFill>
                  <a:schemeClr val="tx1"/>
                </a:solidFill>
                <a:latin typeface="+mj-lt"/>
              </a:rPr>
              <a:t>Latinx</a:t>
            </a:r>
            <a:r>
              <a:rPr lang="en-US" b="1" dirty="0" smtClean="0">
                <a:solidFill>
                  <a:schemeClr val="tx1"/>
                </a:solidFill>
                <a:latin typeface="+mj-lt"/>
              </a:rPr>
              <a:t>-enhancing</a:t>
            </a:r>
          </a:p>
          <a:p>
            <a:pPr algn="ctr"/>
            <a:r>
              <a:rPr lang="en-US" sz="1600" dirty="0" smtClean="0">
                <a:solidFill>
                  <a:schemeClr val="tx1"/>
                </a:solidFill>
              </a:rPr>
              <a:t>  </a:t>
            </a:r>
            <a:endParaRPr lang="en-US" sz="1600" dirty="0"/>
          </a:p>
        </p:txBody>
      </p:sp>
      <p:sp>
        <p:nvSpPr>
          <p:cNvPr id="9" name="Rounded Rectangle 8"/>
          <p:cNvSpPr/>
          <p:nvPr/>
        </p:nvSpPr>
        <p:spPr>
          <a:xfrm>
            <a:off x="4245016" y="3365594"/>
            <a:ext cx="1539340" cy="1142753"/>
          </a:xfrm>
          <a:prstGeom prst="round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latin typeface="+mj-lt"/>
              </a:rPr>
              <a:t>Latinx</a:t>
            </a:r>
            <a:r>
              <a:rPr lang="en-US" b="1" dirty="0" smtClean="0">
                <a:solidFill>
                  <a:schemeClr val="tx1"/>
                </a:solidFill>
                <a:latin typeface="+mj-lt"/>
              </a:rPr>
              <a:t>-serving</a:t>
            </a:r>
          </a:p>
        </p:txBody>
      </p:sp>
      <p:sp>
        <p:nvSpPr>
          <p:cNvPr id="5" name="TextBox 4"/>
          <p:cNvSpPr txBox="1"/>
          <p:nvPr/>
        </p:nvSpPr>
        <p:spPr>
          <a:xfrm>
            <a:off x="6616700" y="1556085"/>
            <a:ext cx="2374901" cy="1279079"/>
          </a:xfrm>
          <a:prstGeom prst="rect">
            <a:avLst/>
          </a:prstGeom>
        </p:spPr>
        <p:txBody>
          <a:bodyPr vert="horz" wrap="square" lIns="0" tIns="0" rIns="0" bIns="0" rtlCol="0" anchor="t" anchorCtr="0">
            <a:normAutofit fontScale="25000" lnSpcReduction="20000"/>
          </a:bodyPr>
          <a:lstStyle/>
          <a:p>
            <a:pPr algn="ctr"/>
            <a:r>
              <a:rPr lang="en-US" sz="11200" u="sng" dirty="0" err="1" smtClean="0">
                <a:latin typeface="+mj-lt"/>
              </a:rPr>
              <a:t>Latinx</a:t>
            </a:r>
            <a:r>
              <a:rPr lang="en-US" sz="11200" u="sng" dirty="0" smtClean="0">
                <a:latin typeface="+mj-lt"/>
              </a:rPr>
              <a:t>-SERVING</a:t>
            </a:r>
          </a:p>
          <a:p>
            <a:r>
              <a:rPr lang="en-US" sz="5600" dirty="0" smtClean="0">
                <a:latin typeface="+mj-lt"/>
              </a:rPr>
              <a:t>Southeast </a:t>
            </a:r>
            <a:r>
              <a:rPr lang="en-US" sz="5600" dirty="0">
                <a:latin typeface="+mj-lt"/>
              </a:rPr>
              <a:t>State </a:t>
            </a:r>
            <a:r>
              <a:rPr lang="en-US" sz="5600" dirty="0" smtClean="0">
                <a:latin typeface="+mj-lt"/>
              </a:rPr>
              <a:t>Universit</a:t>
            </a:r>
            <a:r>
              <a:rPr lang="en-US" sz="5600" dirty="0">
                <a:latin typeface="+mj-lt"/>
              </a:rPr>
              <a:t>y</a:t>
            </a:r>
            <a:r>
              <a:rPr lang="en-US" sz="5600" dirty="0" smtClean="0">
                <a:latin typeface="+mj-lt"/>
              </a:rPr>
              <a:t> </a:t>
            </a:r>
            <a:r>
              <a:rPr lang="en-US" sz="5600" dirty="0">
                <a:latin typeface="+mj-lt"/>
              </a:rPr>
              <a:t>East Coast State </a:t>
            </a:r>
            <a:r>
              <a:rPr lang="en-US" sz="5600" dirty="0" smtClean="0">
                <a:latin typeface="+mj-lt"/>
              </a:rPr>
              <a:t>University </a:t>
            </a:r>
            <a:r>
              <a:rPr lang="en-US" sz="5600" dirty="0">
                <a:latin typeface="+mj-lt"/>
              </a:rPr>
              <a:t>Southern Private University</a:t>
            </a:r>
          </a:p>
          <a:p>
            <a:pPr algn="l"/>
            <a:endParaRPr lang="en-US" sz="3000" b="0" i="0" dirty="0" smtClean="0">
              <a:solidFill>
                <a:srgbClr val="E74C39"/>
              </a:solidFill>
              <a:latin typeface="ChunkFive-Roman"/>
              <a:cs typeface="ChunkFive-Roman"/>
            </a:endParaRPr>
          </a:p>
        </p:txBody>
      </p:sp>
      <p:sp>
        <p:nvSpPr>
          <p:cNvPr id="11" name="TextBox 10"/>
          <p:cNvSpPr txBox="1"/>
          <p:nvPr/>
        </p:nvSpPr>
        <p:spPr>
          <a:xfrm>
            <a:off x="288757" y="1805253"/>
            <a:ext cx="3824300" cy="1279079"/>
          </a:xfrm>
          <a:prstGeom prst="rect">
            <a:avLst/>
          </a:prstGeom>
        </p:spPr>
        <p:txBody>
          <a:bodyPr vert="horz" wrap="square" lIns="0" tIns="0" rIns="0" bIns="0" rtlCol="0" anchor="t" anchorCtr="0">
            <a:normAutofit/>
          </a:bodyPr>
          <a:lstStyle/>
          <a:p>
            <a:r>
              <a:rPr lang="en-US" sz="3300" u="sng" dirty="0" err="1" smtClean="0">
                <a:latin typeface="+mj-lt"/>
              </a:rPr>
              <a:t>Latinx</a:t>
            </a:r>
            <a:r>
              <a:rPr lang="en-US" sz="3300" u="sng" dirty="0" smtClean="0">
                <a:latin typeface="+mj-lt"/>
              </a:rPr>
              <a:t>-ENHANCING</a:t>
            </a:r>
          </a:p>
          <a:p>
            <a:r>
              <a:rPr lang="en-US" sz="1400" dirty="0" smtClean="0">
                <a:latin typeface="+mj-lt"/>
              </a:rPr>
              <a:t>West Coast University</a:t>
            </a:r>
            <a:endParaRPr lang="en-US" sz="1400" dirty="0">
              <a:latin typeface="+mj-lt"/>
            </a:endParaRPr>
          </a:p>
          <a:p>
            <a:pPr algn="l"/>
            <a:endParaRPr lang="en-US" sz="3000" b="0" i="0" dirty="0" smtClean="0">
              <a:solidFill>
                <a:srgbClr val="E74C39"/>
              </a:solidFill>
              <a:latin typeface="ChunkFive-Roman"/>
              <a:cs typeface="ChunkFive-Roman"/>
            </a:endParaRPr>
          </a:p>
        </p:txBody>
      </p:sp>
    </p:spTree>
    <p:extLst>
      <p:ext uri="{BB962C8B-B14F-4D97-AF65-F5344CB8AC3E}">
        <p14:creationId xmlns:p14="http://schemas.microsoft.com/office/powerpoint/2010/main" val="1729009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iterate type="lt">
                                    <p:tmPct val="0"/>
                                  </p:iterate>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iterate type="lt">
                                    <p:tmPct val="0"/>
                                  </p:iterate>
                                  <p:childTnLst>
                                    <p:animScale>
                                      <p:cBhvr>
                                        <p:cTn id="14" dur="2000" fill="hold"/>
                                        <p:tgtEl>
                                          <p:spTgt spid="7"/>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1" animBg="1"/>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426495" y="156592"/>
            <a:ext cx="9314120" cy="528652"/>
          </a:xfrm>
        </p:spPr>
        <p:txBody>
          <a:bodyPr/>
          <a:lstStyle/>
          <a:p>
            <a:pPr lvl="0" algn="ctr"/>
            <a:r>
              <a:rPr lang="en-US" sz="6000" b="1" i="0" dirty="0" smtClean="0">
                <a:solidFill>
                  <a:srgbClr val="E74C39"/>
                </a:solidFill>
                <a:latin typeface="Franklin Gothic Demi" charset="0"/>
                <a:ea typeface="Franklin Gothic Demi" charset="0"/>
                <a:cs typeface="Franklin Gothic Demi" charset="0"/>
              </a:rPr>
              <a:t>Themes</a:t>
            </a:r>
            <a:endParaRPr lang="en-US" sz="4400" b="1" dirty="0" smtClean="0">
              <a:latin typeface="Franklin Gothic Demi" charset="0"/>
              <a:ea typeface="Franklin Gothic Demi" charset="0"/>
              <a:cs typeface="Franklin Gothic Demi"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210" b="8782"/>
          <a:stretch/>
        </p:blipFill>
        <p:spPr>
          <a:xfrm>
            <a:off x="215900" y="1379301"/>
            <a:ext cx="9688308" cy="6160168"/>
          </a:xfrm>
          <a:prstGeom prst="rect">
            <a:avLst/>
          </a:prstGeom>
        </p:spPr>
      </p:pic>
    </p:spTree>
    <p:extLst>
      <p:ext uri="{BB962C8B-B14F-4D97-AF65-F5344CB8AC3E}">
        <p14:creationId xmlns:p14="http://schemas.microsoft.com/office/powerpoint/2010/main" val="1468807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HERI">
  <a:themeElements>
    <a:clrScheme name="Custom 1">
      <a:dk1>
        <a:sysClr val="windowText" lastClr="000000"/>
      </a:dk1>
      <a:lt1>
        <a:sysClr val="window" lastClr="FFFFFF"/>
      </a:lt1>
      <a:dk2>
        <a:srgbClr val="202945"/>
      </a:dk2>
      <a:lt2>
        <a:srgbClr val="FFFFFE"/>
      </a:lt2>
      <a:accent1>
        <a:srgbClr val="E74C39"/>
      </a:accent1>
      <a:accent2>
        <a:srgbClr val="202945"/>
      </a:accent2>
      <a:accent3>
        <a:srgbClr val="E74C39"/>
      </a:accent3>
      <a:accent4>
        <a:srgbClr val="202945"/>
      </a:accent4>
      <a:accent5>
        <a:srgbClr val="E74C39"/>
      </a:accent5>
      <a:accent6>
        <a:srgbClr val="202945"/>
      </a:accent6>
      <a:hlink>
        <a:srgbClr val="E74C39"/>
      </a:hlink>
      <a:folHlink>
        <a:srgbClr val="20294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lgn="l">
          <a:defRPr sz="3000" b="0" i="0" dirty="0" smtClean="0">
            <a:solidFill>
              <a:srgbClr val="E74C39"/>
            </a:solidFill>
            <a:latin typeface="ChunkFive-Roman"/>
            <a:cs typeface="ChunkFive-Roman"/>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10419</TotalTime>
  <Words>1347</Words>
  <Application>Microsoft Macintosh PowerPoint</Application>
  <PresentationFormat>Custom</PresentationFormat>
  <Paragraphs>287</Paragraphs>
  <Slides>15</Slides>
  <Notes>14</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Calibri</vt:lpstr>
      <vt:lpstr>ChunkFive-Roman</vt:lpstr>
      <vt:lpstr>Franklin Gothic Book</vt:lpstr>
      <vt:lpstr>Franklin Gothic Demi</vt:lpstr>
      <vt:lpstr>Franklin Gothic Medium</vt:lpstr>
      <vt:lpstr>ITC Franklin Gothic BookCp</vt:lpstr>
      <vt:lpstr>ITC Franklin Gothic BT Book</vt:lpstr>
      <vt:lpstr>ITC Franklin Gothic Heavy</vt:lpstr>
      <vt:lpstr>Merriweather</vt:lpstr>
      <vt:lpstr>Noto Symbol</vt:lpstr>
      <vt:lpstr>Wingdings</vt:lpstr>
      <vt:lpstr>HERI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Jennifer Babcock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Babcock</dc:creator>
  <cp:lastModifiedBy>Krystle Cobian</cp:lastModifiedBy>
  <cp:revision>449</cp:revision>
  <cp:lastPrinted>2017-02-22T23:58:15Z</cp:lastPrinted>
  <dcterms:created xsi:type="dcterms:W3CDTF">2016-05-19T14:17:55Z</dcterms:created>
  <dcterms:modified xsi:type="dcterms:W3CDTF">2018-05-08T21:15:15Z</dcterms:modified>
</cp:coreProperties>
</file>